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</p:sldIdLst>
  <p:sldSz cy="5143500" cx="9144000"/>
  <p:notesSz cx="6858000" cy="9144000"/>
  <p:embeddedFontLst>
    <p:embeddedFont>
      <p:font typeface="Jua"/>
      <p:regular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55">
          <p15:clr>
            <a:srgbClr val="A4A3A4"/>
          </p15:clr>
        </p15:guide>
        <p15:guide id="2" pos="2875">
          <p15:clr>
            <a:srgbClr val="A4A3A4"/>
          </p15:clr>
        </p15:guide>
        <p15:guide id="3" orient="horz" pos="1615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36" roundtripDataSignature="AMtx7mg6fsfs0Zi3NO/2IXgZYwoC8y8gh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5B724561-1A6C-476B-8F31-B7D46E089A7E}">
  <a:tblStyle styleId="{5B724561-1A6C-476B-8F31-B7D46E089A7E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4819E754-442B-4CCD-99FA-805369A36597}" styleName="Table_1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55" orient="horz"/>
        <p:guide pos="2875"/>
        <p:guide pos="1615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font" Target="fonts/Jua-regular.fntdata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36" Type="http://customschemas.google.com/relationships/presentationmetadata" Target="meta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Google Shape;36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61112d4fea_13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g161112d4fea_13_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61112d4fea_8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g161112d4fea_8_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161112d4fea_8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g161112d4fea_8_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161112d4fea_8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g161112d4fea_8_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161112d4fea_8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g161112d4fea_8_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639e105e32_11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g1639e105e32_11_3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1639e105e32_1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g1639e105e32_11_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g1639e2cf50f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" name="Google Shape;43;g1639e2cf50f_2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61112d4fea_12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g161112d4fea_12_9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61112d4fea_12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g161112d4fea_12_9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1639e105e32_1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g1639e105e32_11_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1639e105e32_11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g1639e105e32_11_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1639e105e32_1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g1639e105e32_11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1639e105e32_11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g1639e105e32_11_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1639e105e32_11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g1639e105e32_11_14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161112d4fea_12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g161112d4fea_12_5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1639e105e32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g1639e105e32_0_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161112d4fea_12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g161112d4fea_12_6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슬라이드">
  <p:cSld name="제목 슬라이드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16"/>
          <p:cNvSpPr/>
          <p:nvPr/>
        </p:nvSpPr>
        <p:spPr>
          <a:xfrm>
            <a:off x="0" y="0"/>
            <a:ext cx="6528580" cy="5143500"/>
          </a:xfrm>
          <a:prstGeom prst="rect">
            <a:avLst/>
          </a:prstGeom>
          <a:solidFill>
            <a:srgbClr val="538CD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" name="Google Shape;15;p16"/>
          <p:cNvSpPr/>
          <p:nvPr/>
        </p:nvSpPr>
        <p:spPr>
          <a:xfrm>
            <a:off x="6516216" y="3188356"/>
            <a:ext cx="2627784" cy="1955145"/>
          </a:xfrm>
          <a:prstGeom prst="rect">
            <a:avLst/>
          </a:prstGeom>
          <a:solidFill>
            <a:srgbClr val="40404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" name="Google Shape;16;p16"/>
          <p:cNvSpPr/>
          <p:nvPr/>
        </p:nvSpPr>
        <p:spPr>
          <a:xfrm>
            <a:off x="6516216" y="1"/>
            <a:ext cx="2627784" cy="318835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" name="Google Shape;17;p16"/>
          <p:cNvSpPr txBox="1"/>
          <p:nvPr>
            <p:ph idx="10" type="dt"/>
          </p:nvPr>
        </p:nvSpPr>
        <p:spPr>
          <a:xfrm>
            <a:off x="457200" y="4767580"/>
            <a:ext cx="2134235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16"/>
          <p:cNvSpPr txBox="1"/>
          <p:nvPr>
            <p:ph idx="11" type="ftr"/>
          </p:nvPr>
        </p:nvSpPr>
        <p:spPr>
          <a:xfrm>
            <a:off x="3124200" y="4767580"/>
            <a:ext cx="2896235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6"/>
          <p:cNvSpPr txBox="1"/>
          <p:nvPr>
            <p:ph idx="12" type="sldNum"/>
          </p:nvPr>
        </p:nvSpPr>
        <p:spPr>
          <a:xfrm>
            <a:off x="6553200" y="4767580"/>
            <a:ext cx="2134235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" name="Google Shape;20;p16"/>
          <p:cNvSpPr txBox="1"/>
          <p:nvPr>
            <p:ph type="ctrTitle"/>
          </p:nvPr>
        </p:nvSpPr>
        <p:spPr>
          <a:xfrm>
            <a:off x="238760" y="1840230"/>
            <a:ext cx="6052185" cy="12287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b="0" i="0" sz="4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" name="Google Shape;21;p16"/>
          <p:cNvSpPr txBox="1"/>
          <p:nvPr>
            <p:ph idx="1" type="subTitle"/>
          </p:nvPr>
        </p:nvSpPr>
        <p:spPr>
          <a:xfrm>
            <a:off x="6724650" y="3855720"/>
            <a:ext cx="2193290" cy="5988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내용">
  <p:cSld name="제목 및 내용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7"/>
          <p:cNvSpPr txBox="1"/>
          <p:nvPr>
            <p:ph type="title"/>
          </p:nvPr>
        </p:nvSpPr>
        <p:spPr>
          <a:xfrm>
            <a:off x="457200" y="205740"/>
            <a:ext cx="5674995" cy="3168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b="0" i="0" sz="4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4" name="Google Shape;24;p17"/>
          <p:cNvSpPr txBox="1"/>
          <p:nvPr>
            <p:ph idx="10" type="dt"/>
          </p:nvPr>
        </p:nvSpPr>
        <p:spPr>
          <a:xfrm>
            <a:off x="457200" y="4767580"/>
            <a:ext cx="2134235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7"/>
          <p:cNvSpPr txBox="1"/>
          <p:nvPr>
            <p:ph idx="11" type="ftr"/>
          </p:nvPr>
        </p:nvSpPr>
        <p:spPr>
          <a:xfrm>
            <a:off x="3124200" y="4767580"/>
            <a:ext cx="2896235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7"/>
          <p:cNvSpPr txBox="1"/>
          <p:nvPr>
            <p:ph idx="12" type="sldNum"/>
          </p:nvPr>
        </p:nvSpPr>
        <p:spPr>
          <a:xfrm>
            <a:off x="6553200" y="4767580"/>
            <a:ext cx="2134235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Arial"/>
              <a:buNone/>
              <a:defRPr b="0" sz="10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Arial"/>
              <a:buNone/>
              <a:defRPr b="0" sz="10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Arial"/>
              <a:buNone/>
              <a:defRPr b="0" sz="10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Arial"/>
              <a:buNone/>
              <a:defRPr b="0" sz="10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Arial"/>
              <a:buNone/>
              <a:defRPr b="0" sz="10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Arial"/>
              <a:buNone/>
              <a:defRPr b="0" sz="10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Arial"/>
              <a:buNone/>
              <a:defRPr b="0" sz="10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Arial"/>
              <a:buNone/>
              <a:defRPr b="0" sz="10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Arial"/>
              <a:buNone/>
              <a:defRPr b="0" sz="10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7" name="Google Shape;27;p17"/>
          <p:cNvSpPr txBox="1"/>
          <p:nvPr>
            <p:ph idx="1" type="subTitle"/>
          </p:nvPr>
        </p:nvSpPr>
        <p:spPr>
          <a:xfrm>
            <a:off x="436880" y="977265"/>
            <a:ext cx="8269605" cy="7435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빈 화면">
  <p:cSld name="빈 화면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8"/>
          <p:cNvSpPr/>
          <p:nvPr/>
        </p:nvSpPr>
        <p:spPr>
          <a:xfrm>
            <a:off x="68737" y="60471"/>
            <a:ext cx="9006529" cy="5022558"/>
          </a:xfrm>
          <a:prstGeom prst="rect">
            <a:avLst/>
          </a:prstGeom>
          <a:solidFill>
            <a:srgbClr val="538CD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" name="Google Shape;30;p18"/>
          <p:cNvSpPr/>
          <p:nvPr/>
        </p:nvSpPr>
        <p:spPr>
          <a:xfrm>
            <a:off x="3321145" y="2329378"/>
            <a:ext cx="250171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Thank You</a:t>
            </a:r>
            <a:endParaRPr b="1" sz="3600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31;p18"/>
          <p:cNvSpPr txBox="1"/>
          <p:nvPr>
            <p:ph idx="10" type="dt"/>
          </p:nvPr>
        </p:nvSpPr>
        <p:spPr>
          <a:xfrm>
            <a:off x="457200" y="4767580"/>
            <a:ext cx="2134235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8"/>
          <p:cNvSpPr txBox="1"/>
          <p:nvPr>
            <p:ph idx="11" type="ftr"/>
          </p:nvPr>
        </p:nvSpPr>
        <p:spPr>
          <a:xfrm>
            <a:off x="3124200" y="4767580"/>
            <a:ext cx="2896235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18"/>
          <p:cNvSpPr txBox="1"/>
          <p:nvPr>
            <p:ph idx="12" type="sldNum"/>
          </p:nvPr>
        </p:nvSpPr>
        <p:spPr>
          <a:xfrm>
            <a:off x="6553200" y="4767580"/>
            <a:ext cx="2134235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5"/>
          <p:cNvSpPr txBox="1"/>
          <p:nvPr>
            <p:ph idx="10" type="dt"/>
          </p:nvPr>
        </p:nvSpPr>
        <p:spPr>
          <a:xfrm>
            <a:off x="457200" y="4697730"/>
            <a:ext cx="1829435" cy="3435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1" name="Google Shape;11;p15"/>
          <p:cNvSpPr txBox="1"/>
          <p:nvPr>
            <p:ph idx="11" type="ftr"/>
          </p:nvPr>
        </p:nvSpPr>
        <p:spPr>
          <a:xfrm>
            <a:off x="3200400" y="4697730"/>
            <a:ext cx="2743835" cy="3435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2" name="Google Shape;12;p15"/>
          <p:cNvSpPr txBox="1"/>
          <p:nvPr>
            <p:ph idx="12" type="sldNum"/>
          </p:nvPr>
        </p:nvSpPr>
        <p:spPr>
          <a:xfrm>
            <a:off x="6858000" y="4697730"/>
            <a:ext cx="1829435" cy="3435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Times New Roman"/>
              <a:buNone/>
              <a:defRPr b="0" i="0" sz="900" u="none" cap="none" strike="noStrik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Times New Roman"/>
              <a:buNone/>
              <a:defRPr b="0" i="0" sz="900" u="none" cap="none" strike="noStrik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Times New Roman"/>
              <a:buNone/>
              <a:defRPr b="0" i="0" sz="900" u="none" cap="none" strike="noStrik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Times New Roman"/>
              <a:buNone/>
              <a:defRPr b="0" i="0" sz="900" u="none" cap="none" strike="noStrik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Times New Roman"/>
              <a:buNone/>
              <a:defRPr b="0" i="0" sz="900" u="none" cap="none" strike="noStrik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Times New Roman"/>
              <a:buNone/>
              <a:defRPr b="0" i="0" sz="900" u="none" cap="none" strike="noStrik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Times New Roman"/>
              <a:buNone/>
              <a:defRPr b="0" i="0" sz="900" u="none" cap="none" strike="noStrik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Times New Roman"/>
              <a:buNone/>
              <a:defRPr b="0" i="0" sz="900" u="none" cap="none" strike="noStrik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Times New Roman"/>
              <a:buNone/>
              <a:defRPr b="0" i="0" sz="900" u="none" cap="none" strike="noStrik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800">
              <a:solidFill>
                <a:schemeClr val="dk1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</p:sldLayoutIdLst>
  <p:transition spd="med">
    <p:fade thruBlk="1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jpg"/><Relationship Id="rId4" Type="http://schemas.openxmlformats.org/officeDocument/2006/relationships/image" Target="../media/image1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jpg"/><Relationship Id="rId4" Type="http://schemas.openxmlformats.org/officeDocument/2006/relationships/image" Target="../media/image1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jpg"/><Relationship Id="rId4" Type="http://schemas.openxmlformats.org/officeDocument/2006/relationships/image" Target="../media/image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jpg"/><Relationship Id="rId4" Type="http://schemas.openxmlformats.org/officeDocument/2006/relationships/image" Target="../media/image2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jpg"/><Relationship Id="rId4" Type="http://schemas.openxmlformats.org/officeDocument/2006/relationships/image" Target="../media/image13.png"/><Relationship Id="rId5" Type="http://schemas.openxmlformats.org/officeDocument/2006/relationships/image" Target="../media/image4.png"/><Relationship Id="rId6" Type="http://schemas.openxmlformats.org/officeDocument/2006/relationships/image" Target="../media/image9.png"/><Relationship Id="rId7" Type="http://schemas.openxmlformats.org/officeDocument/2006/relationships/image" Target="../media/image15.png"/><Relationship Id="rId8" Type="http://schemas.openxmlformats.org/officeDocument/2006/relationships/image" Target="../media/image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.jpg"/><Relationship Id="rId4" Type="http://schemas.openxmlformats.org/officeDocument/2006/relationships/image" Target="../media/image2.png"/><Relationship Id="rId5" Type="http://schemas.openxmlformats.org/officeDocument/2006/relationships/image" Target="../media/image11.png"/><Relationship Id="rId6" Type="http://schemas.openxmlformats.org/officeDocument/2006/relationships/image" Target="../media/image5.png"/><Relationship Id="rId7" Type="http://schemas.openxmlformats.org/officeDocument/2006/relationships/image" Target="../media/image7.png"/><Relationship Id="rId8" Type="http://schemas.openxmlformats.org/officeDocument/2006/relationships/image" Target="../media/image1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.jpg"/><Relationship Id="rId4" Type="http://schemas.openxmlformats.org/officeDocument/2006/relationships/image" Target="../media/image14.png"/><Relationship Id="rId5" Type="http://schemas.openxmlformats.org/officeDocument/2006/relationships/hyperlink" Target="https://github.com/knudatascientists/Team3_stair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.jpg"/><Relationship Id="rId4" Type="http://schemas.openxmlformats.org/officeDocument/2006/relationships/image" Target="../media/image6.png"/><Relationship Id="rId5" Type="http://schemas.openxmlformats.org/officeDocument/2006/relationships/image" Target="../media/image1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.jpg"/><Relationship Id="rId4" Type="http://schemas.openxmlformats.org/officeDocument/2006/relationships/image" Target="../media/image19.png"/><Relationship Id="rId5" Type="http://schemas.openxmlformats.org/officeDocument/2006/relationships/image" Target="../media/image2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.jpg"/><Relationship Id="rId4" Type="http://schemas.openxmlformats.org/officeDocument/2006/relationships/image" Target="../media/image1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.jpg"/><Relationship Id="rId4" Type="http://schemas.openxmlformats.org/officeDocument/2006/relationships/image" Target="../media/image22.png"/><Relationship Id="rId5" Type="http://schemas.openxmlformats.org/officeDocument/2006/relationships/image" Target="../media/image27.png"/><Relationship Id="rId6" Type="http://schemas.openxmlformats.org/officeDocument/2006/relationships/image" Target="../media/image2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.jpg"/><Relationship Id="rId4" Type="http://schemas.openxmlformats.org/officeDocument/2006/relationships/image" Target="../media/image24.png"/><Relationship Id="rId5" Type="http://schemas.openxmlformats.org/officeDocument/2006/relationships/image" Target="../media/image20.png"/><Relationship Id="rId6" Type="http://schemas.openxmlformats.org/officeDocument/2006/relationships/image" Target="../media/image2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.jpg"/><Relationship Id="rId4" Type="http://schemas.openxmlformats.org/officeDocument/2006/relationships/image" Target="../media/image29.png"/><Relationship Id="rId5" Type="http://schemas.openxmlformats.org/officeDocument/2006/relationships/image" Target="../media/image25.png"/><Relationship Id="rId6" Type="http://schemas.openxmlformats.org/officeDocument/2006/relationships/hyperlink" Target="http://172.20.66.88:8501" TargetMode="Externa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jpg"/><Relationship Id="rId4" Type="http://schemas.openxmlformats.org/officeDocument/2006/relationships/hyperlink" Target="https://www.data.go.kr/data/15102458/fileData.do" TargetMode="External"/><Relationship Id="rId5" Type="http://schemas.openxmlformats.org/officeDocument/2006/relationships/hyperlink" Target="http://data.seoul.go.kr/dataList/OA-21245/F/1/datasetView.do" TargetMode="External"/><Relationship Id="rId6" Type="http://schemas.openxmlformats.org/officeDocument/2006/relationships/hyperlink" Target="https://www.data.go.kr/data/15100212/fileData.do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2"/>
          <p:cNvPicPr preferRelativeResize="0"/>
          <p:nvPr/>
        </p:nvPicPr>
        <p:blipFill>
          <a:blip r:embed="rId3">
            <a:alphaModFix amt="87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2"/>
          <p:cNvSpPr/>
          <p:nvPr/>
        </p:nvSpPr>
        <p:spPr>
          <a:xfrm flipH="1">
            <a:off x="0" y="0"/>
            <a:ext cx="4152900" cy="5143500"/>
          </a:xfrm>
          <a:prstGeom prst="rect">
            <a:avLst/>
          </a:prstGeom>
          <a:solidFill>
            <a:srgbClr val="FFFFFF">
              <a:alpha val="662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</a:pPr>
            <a:r>
              <a:rPr lang="en-US" sz="36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서울시 전기차 충전소</a:t>
            </a:r>
            <a:endParaRPr sz="3600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위치 제공 서비스</a:t>
            </a:r>
            <a:endParaRPr sz="3600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5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ε</a:t>
            </a:r>
            <a:r>
              <a:rPr lang="en-US" sz="13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조 Stair팀</a:t>
            </a:r>
            <a:endParaRPr sz="1300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</a:pPr>
            <a:r>
              <a:rPr lang="en-US" sz="13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김수아 방영찬 신나령 정한수 조건영</a:t>
            </a:r>
            <a:endParaRPr sz="1300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cxnSp>
        <p:nvCxnSpPr>
          <p:cNvPr id="40" name="Google Shape;40;p2"/>
          <p:cNvCxnSpPr/>
          <p:nvPr/>
        </p:nvCxnSpPr>
        <p:spPr>
          <a:xfrm>
            <a:off x="302550" y="2904250"/>
            <a:ext cx="37821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9"/>
          <p:cNvPicPr preferRelativeResize="0"/>
          <p:nvPr/>
        </p:nvPicPr>
        <p:blipFill>
          <a:blip r:embed="rId3">
            <a:alphaModFix amt="45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9"/>
          <p:cNvSpPr txBox="1"/>
          <p:nvPr>
            <p:ph type="title"/>
          </p:nvPr>
        </p:nvSpPr>
        <p:spPr>
          <a:xfrm>
            <a:off x="457200" y="205740"/>
            <a:ext cx="3542030" cy="31559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8CD5"/>
              </a:buClr>
              <a:buSzPts val="1800"/>
              <a:buFont typeface="Arial"/>
              <a:buNone/>
            </a:pPr>
            <a:r>
              <a:rPr b="1" lang="en-US" sz="2100">
                <a:solidFill>
                  <a:srgbClr val="1F497D"/>
                </a:solidFill>
                <a:latin typeface="Jua"/>
                <a:ea typeface="Jua"/>
                <a:cs typeface="Jua"/>
                <a:sym typeface="Jua"/>
              </a:rPr>
              <a:t>1.5. 프로젝트 일정</a:t>
            </a:r>
            <a:endParaRPr b="1" sz="2100">
              <a:solidFill>
                <a:srgbClr val="1F497D"/>
              </a:solidFill>
              <a:latin typeface="Jua"/>
              <a:ea typeface="Jua"/>
              <a:cs typeface="Jua"/>
              <a:sym typeface="Jua"/>
            </a:endParaRPr>
          </a:p>
        </p:txBody>
      </p:sp>
      <p:graphicFrame>
        <p:nvGraphicFramePr>
          <p:cNvPr id="181" name="Google Shape;181;p9"/>
          <p:cNvGraphicFramePr/>
          <p:nvPr/>
        </p:nvGraphicFramePr>
        <p:xfrm>
          <a:off x="309880" y="742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{5B724561-1A6C-476B-8F31-B7D46E089A7E}</a:tableStyleId>
              </a:tblPr>
              <a:tblGrid>
                <a:gridCol w="437525"/>
                <a:gridCol w="2587000"/>
                <a:gridCol w="400675"/>
                <a:gridCol w="400675"/>
                <a:gridCol w="400675"/>
                <a:gridCol w="400675"/>
                <a:gridCol w="400675"/>
                <a:gridCol w="400675"/>
                <a:gridCol w="400675"/>
                <a:gridCol w="400675"/>
                <a:gridCol w="400675"/>
                <a:gridCol w="400675"/>
                <a:gridCol w="1554150"/>
              </a:tblGrid>
              <a:tr h="2241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chemeClr val="lt1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단계</a:t>
                      </a:r>
                      <a:endParaRPr i="0" sz="1100" u="none" cap="none" strike="noStrike">
                        <a:solidFill>
                          <a:schemeClr val="lt1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chemeClr val="lt1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태스크</a:t>
                      </a:r>
                      <a:endParaRPr i="0" sz="1100" u="none" cap="none" strike="noStrike">
                        <a:solidFill>
                          <a:schemeClr val="lt1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chemeClr val="lt1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1일차</a:t>
                      </a:r>
                      <a:endParaRPr i="0" sz="1100" u="none" cap="none" strike="noStrike">
                        <a:solidFill>
                          <a:schemeClr val="lt1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chemeClr val="lt1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2일차</a:t>
                      </a:r>
                      <a:endParaRPr i="0" sz="1100" u="none" cap="none" strike="noStrike">
                        <a:solidFill>
                          <a:schemeClr val="lt1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chemeClr val="lt1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3일차</a:t>
                      </a:r>
                      <a:endParaRPr i="0" sz="1100" u="none" cap="none" strike="noStrike">
                        <a:solidFill>
                          <a:schemeClr val="lt1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chemeClr val="lt1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4일차</a:t>
                      </a:r>
                      <a:endParaRPr i="0" sz="1100" u="none" cap="none" strike="noStrike">
                        <a:solidFill>
                          <a:schemeClr val="lt1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chemeClr val="lt1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5일차</a:t>
                      </a:r>
                      <a:endParaRPr i="0" sz="1100" u="none" cap="none" strike="noStrike">
                        <a:solidFill>
                          <a:schemeClr val="lt1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chemeClr val="lt1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산출물</a:t>
                      </a:r>
                      <a:endParaRPr i="0" sz="1100" u="none" cap="none" strike="noStrike">
                        <a:solidFill>
                          <a:schemeClr val="lt1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</a:tr>
              <a:tr h="224150">
                <a:tc gridSpan="2"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 분석기획(Planning)</a:t>
                      </a:r>
                      <a:endParaRPr b="1"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CC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i="0" lang="en-US" sz="9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9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CC"/>
                    </a:solidFill>
                  </a:tcPr>
                </a:tc>
              </a:tr>
              <a:tr h="224150">
                <a:tc rowSpan="3"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b="1"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b="1"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b="1"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 비즈니스 이해 및 범위설정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i="0" lang="en-US" sz="9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요구사항정의서</a:t>
                      </a:r>
                      <a:endParaRPr i="0" sz="9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24150"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 프로젝트 정의 및 계획설정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i="0" lang="en-US" sz="9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프로젝트수행계획서,WBS</a:t>
                      </a:r>
                      <a:endParaRPr i="0" sz="9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24150"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 프로젝트 위험계획 수립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i="0" lang="en-US" sz="9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위험목록/위험관리계획서</a:t>
                      </a:r>
                      <a:endParaRPr i="0" sz="9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24150">
                <a:tc gridSpan="2"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 데이터준비(Data Preparation)</a:t>
                      </a:r>
                      <a:endParaRPr b="1"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CC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i="0" lang="en-US" sz="9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9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CC"/>
                    </a:solidFill>
                  </a:tcPr>
                </a:tc>
              </a:tr>
              <a:tr h="224150">
                <a:tc rowSpan="3"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b="1"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b="1"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b="1"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 필요데이터 정의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i="0" lang="en-US" sz="9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데이터정의서, 획득계획서</a:t>
                      </a:r>
                      <a:endParaRPr i="0" sz="9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24150"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 데이터스토어설계(정형)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i="0" lang="en-US" sz="9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스토어설계서, 매핑정의서</a:t>
                      </a:r>
                      <a:endParaRPr i="0" sz="9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24150"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 데이터수집 및 정합성 검증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i="0" lang="en-US" sz="9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   데이터 정합성검증보고서</a:t>
                      </a:r>
                      <a:endParaRPr i="0" sz="9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24150">
                <a:tc gridSpan="2"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 데이터분석(Data Analyzing)</a:t>
                      </a:r>
                      <a:endParaRPr b="1"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CC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i="0" lang="en-US" sz="9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9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CC"/>
                    </a:solidFill>
                  </a:tcPr>
                </a:tc>
              </a:tr>
              <a:tr h="224150">
                <a:tc rowSpan="2"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 분석용 데이터준비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i="0" lang="en-US" sz="9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분석용 데이터세트</a:t>
                      </a:r>
                      <a:endParaRPr i="0" sz="9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24150"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 탐색적분석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i="0" lang="en-US" sz="9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   데이터탐색/시각화보고서</a:t>
                      </a:r>
                      <a:endParaRPr i="0" sz="9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24150">
                <a:tc gridSpan="2"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 알고리즘구현(Algorithm Developing)</a:t>
                      </a:r>
                      <a:endParaRPr b="1"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CC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i="0" lang="en-US" sz="9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9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CC"/>
                    </a:solidFill>
                  </a:tcPr>
                </a:tc>
              </a:tr>
              <a:tr h="224150">
                <a:tc rowSpan="2"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 　</a:t>
                      </a:r>
                      <a:endParaRPr b="1"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b="1"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 기능 구현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i="0" lang="en-US" sz="9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기능 결과보고서</a:t>
                      </a:r>
                      <a:endParaRPr i="0" sz="9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24150"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 평가 및 검증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i="0" lang="en-US" sz="9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기능 평가보고서</a:t>
                      </a:r>
                      <a:endParaRPr i="0" sz="9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24150">
                <a:tc gridSpan="2"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 평가 및 전개(Deploying)</a:t>
                      </a:r>
                      <a:endParaRPr b="1"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CC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i="0" lang="en-US" sz="9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9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CC"/>
                    </a:solidFill>
                  </a:tcPr>
                </a:tc>
              </a:tr>
              <a:tr h="224150">
                <a:tc rowSpan="2"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b="1"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b="1"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 발전계획 수립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i="0" lang="en-US" sz="9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발전계획서</a:t>
                      </a:r>
                      <a:endParaRPr i="0" sz="9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24150"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 프로젝트 평가 및 보고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i="0" lang="en-US" sz="9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완료보고서</a:t>
                      </a:r>
                      <a:endParaRPr i="0" sz="9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cxnSp>
        <p:nvCxnSpPr>
          <p:cNvPr id="182" name="Google Shape;182;p9"/>
          <p:cNvCxnSpPr/>
          <p:nvPr/>
        </p:nvCxnSpPr>
        <p:spPr>
          <a:xfrm flipH="1" rot="10800000">
            <a:off x="3341000" y="1515650"/>
            <a:ext cx="799200" cy="7800"/>
          </a:xfrm>
          <a:prstGeom prst="straightConnector1">
            <a:avLst/>
          </a:prstGeom>
          <a:noFill/>
          <a:ln cap="flat" cmpd="sng" w="28575">
            <a:solidFill>
              <a:srgbClr val="A3B0C6"/>
            </a:solidFill>
            <a:prstDash val="solid"/>
            <a:round/>
            <a:headEnd len="med" w="med" type="oval"/>
            <a:tailEnd len="med" w="med" type="triangle"/>
          </a:ln>
        </p:spPr>
      </p:cxnSp>
      <p:cxnSp>
        <p:nvCxnSpPr>
          <p:cNvPr id="183" name="Google Shape;183;p9"/>
          <p:cNvCxnSpPr/>
          <p:nvPr/>
        </p:nvCxnSpPr>
        <p:spPr>
          <a:xfrm>
            <a:off x="3333475" y="1742150"/>
            <a:ext cx="799200" cy="0"/>
          </a:xfrm>
          <a:prstGeom prst="straightConnector1">
            <a:avLst/>
          </a:prstGeom>
          <a:noFill/>
          <a:ln cap="flat" cmpd="sng" w="28575">
            <a:solidFill>
              <a:srgbClr val="A3B0C6"/>
            </a:solidFill>
            <a:prstDash val="solid"/>
            <a:round/>
            <a:headEnd len="med" w="med" type="oval"/>
            <a:tailEnd len="med" w="med" type="triangle"/>
          </a:ln>
        </p:spPr>
      </p:cxnSp>
      <p:cxnSp>
        <p:nvCxnSpPr>
          <p:cNvPr id="184" name="Google Shape;184;p9"/>
          <p:cNvCxnSpPr/>
          <p:nvPr/>
        </p:nvCxnSpPr>
        <p:spPr>
          <a:xfrm>
            <a:off x="3342005" y="1285875"/>
            <a:ext cx="791700" cy="0"/>
          </a:xfrm>
          <a:prstGeom prst="straightConnector1">
            <a:avLst/>
          </a:prstGeom>
          <a:noFill/>
          <a:ln cap="flat" cmpd="sng" w="28575">
            <a:solidFill>
              <a:srgbClr val="9CACC8"/>
            </a:solidFill>
            <a:prstDash val="solid"/>
            <a:round/>
            <a:headEnd len="med" w="med" type="oval"/>
            <a:tailEnd len="med" w="med" type="triangle"/>
          </a:ln>
        </p:spPr>
      </p:cxnSp>
      <p:cxnSp>
        <p:nvCxnSpPr>
          <p:cNvPr id="185" name="Google Shape;185;p9"/>
          <p:cNvCxnSpPr/>
          <p:nvPr/>
        </p:nvCxnSpPr>
        <p:spPr>
          <a:xfrm>
            <a:off x="6542405" y="4440555"/>
            <a:ext cx="801300" cy="600"/>
          </a:xfrm>
          <a:prstGeom prst="straightConnector1">
            <a:avLst/>
          </a:prstGeom>
          <a:noFill/>
          <a:ln cap="flat" cmpd="sng" w="28575">
            <a:solidFill>
              <a:srgbClr val="A3B0C6"/>
            </a:solidFill>
            <a:prstDash val="solid"/>
            <a:round/>
            <a:headEnd len="med" w="med" type="oval"/>
            <a:tailEnd len="med" w="med" type="triangle"/>
          </a:ln>
        </p:spPr>
      </p:cxnSp>
      <p:cxnSp>
        <p:nvCxnSpPr>
          <p:cNvPr id="186" name="Google Shape;186;p9"/>
          <p:cNvCxnSpPr/>
          <p:nvPr/>
        </p:nvCxnSpPr>
        <p:spPr>
          <a:xfrm>
            <a:off x="6542405" y="4664710"/>
            <a:ext cx="800100" cy="1200"/>
          </a:xfrm>
          <a:prstGeom prst="straightConnector1">
            <a:avLst/>
          </a:prstGeom>
          <a:noFill/>
          <a:ln cap="flat" cmpd="sng" w="28575">
            <a:solidFill>
              <a:srgbClr val="A3B0C6"/>
            </a:solidFill>
            <a:prstDash val="solid"/>
            <a:round/>
            <a:headEnd len="med" w="med" type="oval"/>
            <a:tailEnd len="med" w="med" type="triangle"/>
          </a:ln>
        </p:spPr>
      </p:cxnSp>
      <p:cxnSp>
        <p:nvCxnSpPr>
          <p:cNvPr id="187" name="Google Shape;187;p9"/>
          <p:cNvCxnSpPr/>
          <p:nvPr/>
        </p:nvCxnSpPr>
        <p:spPr>
          <a:xfrm>
            <a:off x="3743325" y="2200275"/>
            <a:ext cx="797400" cy="0"/>
          </a:xfrm>
          <a:prstGeom prst="straightConnector1">
            <a:avLst/>
          </a:prstGeom>
          <a:noFill/>
          <a:ln cap="flat" cmpd="sng" w="28575">
            <a:solidFill>
              <a:srgbClr val="A3B0C6"/>
            </a:solidFill>
            <a:prstDash val="solid"/>
            <a:round/>
            <a:headEnd len="med" w="med" type="oval"/>
            <a:tailEnd len="med" w="med" type="triangle"/>
          </a:ln>
        </p:spPr>
      </p:cxnSp>
      <p:cxnSp>
        <p:nvCxnSpPr>
          <p:cNvPr id="188" name="Google Shape;188;p9"/>
          <p:cNvCxnSpPr/>
          <p:nvPr/>
        </p:nvCxnSpPr>
        <p:spPr>
          <a:xfrm>
            <a:off x="4142098" y="2435225"/>
            <a:ext cx="791700" cy="3900"/>
          </a:xfrm>
          <a:prstGeom prst="straightConnector1">
            <a:avLst/>
          </a:prstGeom>
          <a:noFill/>
          <a:ln cap="flat" cmpd="sng" w="28575">
            <a:solidFill>
              <a:srgbClr val="A3B0C6"/>
            </a:solidFill>
            <a:prstDash val="solid"/>
            <a:round/>
            <a:headEnd len="med" w="med" type="oval"/>
            <a:tailEnd len="med" w="med" type="triangle"/>
          </a:ln>
        </p:spPr>
      </p:cxnSp>
      <p:cxnSp>
        <p:nvCxnSpPr>
          <p:cNvPr id="189" name="Google Shape;189;p9"/>
          <p:cNvCxnSpPr/>
          <p:nvPr/>
        </p:nvCxnSpPr>
        <p:spPr>
          <a:xfrm>
            <a:off x="4142098" y="2635875"/>
            <a:ext cx="791700" cy="3900"/>
          </a:xfrm>
          <a:prstGeom prst="straightConnector1">
            <a:avLst/>
          </a:prstGeom>
          <a:noFill/>
          <a:ln cap="flat" cmpd="sng" w="28575">
            <a:solidFill>
              <a:srgbClr val="A3B0C6"/>
            </a:solidFill>
            <a:prstDash val="solid"/>
            <a:round/>
            <a:headEnd len="med" w="med" type="oval"/>
            <a:tailEnd len="med" w="med" type="triangle"/>
          </a:ln>
        </p:spPr>
      </p:cxnSp>
      <p:cxnSp>
        <p:nvCxnSpPr>
          <p:cNvPr id="190" name="Google Shape;190;p9"/>
          <p:cNvCxnSpPr/>
          <p:nvPr/>
        </p:nvCxnSpPr>
        <p:spPr>
          <a:xfrm>
            <a:off x="4542148" y="3103875"/>
            <a:ext cx="797400" cy="3900"/>
          </a:xfrm>
          <a:prstGeom prst="straightConnector1">
            <a:avLst/>
          </a:prstGeom>
          <a:noFill/>
          <a:ln cap="flat" cmpd="sng" w="28575">
            <a:solidFill>
              <a:srgbClr val="A3B0C6"/>
            </a:solidFill>
            <a:prstDash val="solid"/>
            <a:round/>
            <a:headEnd len="med" w="med" type="oval"/>
            <a:tailEnd len="med" w="med" type="triangle"/>
          </a:ln>
        </p:spPr>
      </p:cxnSp>
      <p:cxnSp>
        <p:nvCxnSpPr>
          <p:cNvPr id="191" name="Google Shape;191;p9"/>
          <p:cNvCxnSpPr/>
          <p:nvPr/>
        </p:nvCxnSpPr>
        <p:spPr>
          <a:xfrm>
            <a:off x="4542148" y="3314075"/>
            <a:ext cx="797400" cy="3900"/>
          </a:xfrm>
          <a:prstGeom prst="straightConnector1">
            <a:avLst/>
          </a:prstGeom>
          <a:noFill/>
          <a:ln cap="flat" cmpd="sng" w="28575">
            <a:solidFill>
              <a:srgbClr val="A3B0C6"/>
            </a:solidFill>
            <a:prstDash val="solid"/>
            <a:round/>
            <a:headEnd len="med" w="med" type="oval"/>
            <a:tailEnd len="med" w="med" type="triangle"/>
          </a:ln>
        </p:spPr>
      </p:cxnSp>
      <p:cxnSp>
        <p:nvCxnSpPr>
          <p:cNvPr id="192" name="Google Shape;192;p9"/>
          <p:cNvCxnSpPr/>
          <p:nvPr/>
        </p:nvCxnSpPr>
        <p:spPr>
          <a:xfrm>
            <a:off x="5735320" y="3990975"/>
            <a:ext cx="1208700" cy="0"/>
          </a:xfrm>
          <a:prstGeom prst="straightConnector1">
            <a:avLst/>
          </a:prstGeom>
          <a:noFill/>
          <a:ln cap="flat" cmpd="sng" w="28575">
            <a:solidFill>
              <a:srgbClr val="A3B0C6"/>
            </a:solidFill>
            <a:prstDash val="solid"/>
            <a:round/>
            <a:headEnd len="med" w="med" type="oval"/>
            <a:tailEnd len="med" w="med" type="triangle"/>
          </a:ln>
        </p:spPr>
      </p:cxnSp>
      <p:cxnSp>
        <p:nvCxnSpPr>
          <p:cNvPr id="193" name="Google Shape;193;p9"/>
          <p:cNvCxnSpPr/>
          <p:nvPr/>
        </p:nvCxnSpPr>
        <p:spPr>
          <a:xfrm>
            <a:off x="5345430" y="3769360"/>
            <a:ext cx="1199400" cy="0"/>
          </a:xfrm>
          <a:prstGeom prst="straightConnector1">
            <a:avLst/>
          </a:prstGeom>
          <a:noFill/>
          <a:ln cap="flat" cmpd="sng" w="28575">
            <a:solidFill>
              <a:srgbClr val="A3B0C6"/>
            </a:solidFill>
            <a:prstDash val="solid"/>
            <a:round/>
            <a:headEnd len="med" w="med" type="oval"/>
            <a:tailEnd len="med" w="med" type="triangl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10"/>
          <p:cNvPicPr preferRelativeResize="0"/>
          <p:nvPr/>
        </p:nvPicPr>
        <p:blipFill>
          <a:blip r:embed="rId3">
            <a:alphaModFix amt="45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10"/>
          <p:cNvSpPr txBox="1"/>
          <p:nvPr>
            <p:ph type="title"/>
          </p:nvPr>
        </p:nvSpPr>
        <p:spPr>
          <a:xfrm>
            <a:off x="457200" y="205740"/>
            <a:ext cx="3542030" cy="31559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8CD5"/>
              </a:buClr>
              <a:buSzPts val="1800"/>
              <a:buFont typeface="Arial"/>
              <a:buNone/>
            </a:pPr>
            <a:r>
              <a:rPr b="1" lang="en-US" sz="2100">
                <a:solidFill>
                  <a:srgbClr val="1F497D"/>
                </a:solidFill>
                <a:latin typeface="Jua"/>
                <a:ea typeface="Jua"/>
                <a:cs typeface="Jua"/>
                <a:sym typeface="Jua"/>
              </a:rPr>
              <a:t>1.6. 프로젝트 구성도</a:t>
            </a:r>
            <a:endParaRPr b="1" sz="2100">
              <a:solidFill>
                <a:srgbClr val="1F497D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200" name="Google Shape;200;p10"/>
          <p:cNvSpPr/>
          <p:nvPr/>
        </p:nvSpPr>
        <p:spPr>
          <a:xfrm>
            <a:off x="2258060" y="1174115"/>
            <a:ext cx="4938900" cy="3514200"/>
          </a:xfrm>
          <a:prstGeom prst="roundRect">
            <a:avLst>
              <a:gd fmla="val 16667" name="adj"/>
            </a:avLst>
          </a:prstGeom>
          <a:solidFill>
            <a:srgbClr val="D4E5F5"/>
          </a:solidFill>
          <a:ln cap="flat" cmpd="sng" w="9525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r>
              <a:t/>
            </a:r>
            <a:endParaRPr i="0" sz="1400" u="none" cap="none" strike="noStrike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201" name="Google Shape;201;p10"/>
          <p:cNvSpPr/>
          <p:nvPr/>
        </p:nvSpPr>
        <p:spPr>
          <a:xfrm flipH="1">
            <a:off x="402510" y="1296035"/>
            <a:ext cx="630000" cy="3262500"/>
          </a:xfrm>
          <a:prstGeom prst="roundRect">
            <a:avLst>
              <a:gd fmla="val 16667" name="adj"/>
            </a:avLst>
          </a:prstGeom>
          <a:solidFill>
            <a:srgbClr val="D4E5F5"/>
          </a:solidFill>
          <a:ln cap="flat" cmpd="sng" w="9525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i="0" lang="en-US" sz="1400" u="none" cap="none" strike="noStrike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사</a:t>
            </a:r>
            <a:endParaRPr i="0" sz="1400" u="none" cap="none" strike="noStrike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i="0" lang="en-US" sz="1400" u="none" cap="none" strike="noStrike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용</a:t>
            </a:r>
            <a:endParaRPr i="0" sz="1400" u="none" cap="none" strike="noStrike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i="0" lang="en-US" sz="1400" u="none" cap="none" strike="noStrike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자</a:t>
            </a:r>
            <a:endParaRPr i="0" sz="1400" u="none" cap="none" strike="noStrike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i="0" lang="en-US" sz="1400" u="none" cap="none" strike="noStrike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 </a:t>
            </a:r>
            <a:endParaRPr i="0" sz="1400" u="none" cap="none" strike="noStrike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i="0" lang="en-US" sz="1400" u="none" cap="none" strike="noStrike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모</a:t>
            </a:r>
            <a:endParaRPr i="0" sz="1400" u="none" cap="none" strike="noStrike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i="0" lang="en-US" sz="1400" u="none" cap="none" strike="noStrike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듈</a:t>
            </a:r>
            <a:endParaRPr i="0" sz="1400" u="none" cap="none" strike="noStrike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202" name="Google Shape;202;p10"/>
          <p:cNvSpPr/>
          <p:nvPr/>
        </p:nvSpPr>
        <p:spPr>
          <a:xfrm>
            <a:off x="2453640" y="2694940"/>
            <a:ext cx="711300" cy="492900"/>
          </a:xfrm>
          <a:prstGeom prst="roundRect">
            <a:avLst>
              <a:gd fmla="val 16667" name="adj"/>
            </a:avLst>
          </a:prstGeom>
          <a:solidFill>
            <a:srgbClr val="99CC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i="0" lang="en-US" sz="800" u="none" cap="none" strike="noStrike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최단 거리 충전소 위치 탐색</a:t>
            </a:r>
            <a:endParaRPr i="0" sz="800" u="none" cap="none" strike="noStrike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203" name="Google Shape;203;p10"/>
          <p:cNvSpPr txBox="1"/>
          <p:nvPr/>
        </p:nvSpPr>
        <p:spPr>
          <a:xfrm>
            <a:off x="3214376" y="796300"/>
            <a:ext cx="2695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전기차 충전소 위치 안내 시스템</a:t>
            </a:r>
            <a:endParaRPr b="1" i="0" sz="1400" u="none" cap="none" strike="noStrike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204" name="Google Shape;204;p10"/>
          <p:cNvSpPr/>
          <p:nvPr/>
        </p:nvSpPr>
        <p:spPr>
          <a:xfrm>
            <a:off x="5370830" y="2644775"/>
            <a:ext cx="936000" cy="5919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DB</a:t>
            </a:r>
            <a:endParaRPr b="1" i="0" sz="1200" u="none" cap="none" strike="noStrike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205" name="Google Shape;205;p10"/>
          <p:cNvSpPr/>
          <p:nvPr/>
        </p:nvSpPr>
        <p:spPr>
          <a:xfrm>
            <a:off x="7807949" y="1350650"/>
            <a:ext cx="913200" cy="777300"/>
          </a:xfrm>
          <a:prstGeom prst="roundRect">
            <a:avLst>
              <a:gd fmla="val 16667" name="adj"/>
            </a:avLst>
          </a:prstGeom>
          <a:solidFill>
            <a:srgbClr val="D4E5F5"/>
          </a:solidFill>
          <a:ln cap="flat" cmpd="sng" w="9525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Malgun Gothic"/>
              <a:buNone/>
            </a:pPr>
            <a:r>
              <a:rPr b="1" i="0" lang="en-US" sz="1100" u="none" cap="none" strike="noStrike">
                <a:solidFill>
                  <a:srgbClr val="333333"/>
                </a:solidFill>
                <a:latin typeface="Jua"/>
                <a:ea typeface="Jua"/>
                <a:cs typeface="Jua"/>
                <a:sym typeface="Jua"/>
              </a:rPr>
              <a:t>충전소</a:t>
            </a:r>
            <a:endParaRPr b="1" i="0" sz="1100" u="none" cap="none" strike="noStrike">
              <a:solidFill>
                <a:srgbClr val="333333"/>
              </a:solidFill>
              <a:latin typeface="Jua"/>
              <a:ea typeface="Jua"/>
              <a:cs typeface="Jua"/>
              <a:sym typeface="Jua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Malgun Gothic"/>
              <a:buNone/>
            </a:pPr>
            <a:r>
              <a:rPr b="1" i="0" lang="en-US" sz="1100" u="none" cap="none" strike="noStrike">
                <a:solidFill>
                  <a:srgbClr val="333333"/>
                </a:solidFill>
                <a:latin typeface="Jua"/>
                <a:ea typeface="Jua"/>
                <a:cs typeface="Jua"/>
                <a:sym typeface="Jua"/>
              </a:rPr>
              <a:t>위</a:t>
            </a:r>
            <a:r>
              <a:rPr lang="en-US" sz="8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·</a:t>
            </a:r>
            <a:r>
              <a:rPr b="1" i="0" lang="en-US" sz="1100" u="none" cap="none" strike="noStrike">
                <a:solidFill>
                  <a:srgbClr val="333333"/>
                </a:solidFill>
                <a:latin typeface="Jua"/>
                <a:ea typeface="Jua"/>
                <a:cs typeface="Jua"/>
                <a:sym typeface="Jua"/>
              </a:rPr>
              <a:t>경도</a:t>
            </a:r>
            <a:endParaRPr b="1" i="0" sz="1100" u="none" cap="none" strike="noStrike">
              <a:solidFill>
                <a:srgbClr val="333333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206" name="Google Shape;206;p10"/>
          <p:cNvSpPr/>
          <p:nvPr/>
        </p:nvSpPr>
        <p:spPr>
          <a:xfrm>
            <a:off x="6744975" y="2489825"/>
            <a:ext cx="382500" cy="883800"/>
          </a:xfrm>
          <a:prstGeom prst="roundRect">
            <a:avLst>
              <a:gd fmla="val 16667" name="adj"/>
            </a:avLst>
          </a:prstGeom>
          <a:solidFill>
            <a:srgbClr val="B4A7D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전</a:t>
            </a:r>
            <a:endParaRPr b="1" i="0" sz="1200" u="none" cap="none" strike="noStrike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처</a:t>
            </a:r>
            <a:endParaRPr b="1" i="0" sz="1200" u="none" cap="none" strike="noStrike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리</a:t>
            </a:r>
            <a:endParaRPr b="1" i="0" sz="1200" u="none" cap="none" strike="noStrike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cxnSp>
        <p:nvCxnSpPr>
          <p:cNvPr id="207" name="Google Shape;207;p10"/>
          <p:cNvCxnSpPr/>
          <p:nvPr/>
        </p:nvCxnSpPr>
        <p:spPr>
          <a:xfrm flipH="1">
            <a:off x="2809290" y="2423795"/>
            <a:ext cx="882600" cy="271800"/>
          </a:xfrm>
          <a:prstGeom prst="bentConnector2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208" name="Google Shape;208;p10"/>
          <p:cNvCxnSpPr>
            <a:stCxn id="205" idx="1"/>
            <a:endCxn id="206" idx="3"/>
          </p:cNvCxnSpPr>
          <p:nvPr/>
        </p:nvCxnSpPr>
        <p:spPr>
          <a:xfrm flipH="1">
            <a:off x="7127549" y="1739300"/>
            <a:ext cx="680400" cy="1192500"/>
          </a:xfrm>
          <a:prstGeom prst="bentConnector3">
            <a:avLst>
              <a:gd fmla="val 50005" name="adj1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209" name="Google Shape;209;p10"/>
          <p:cNvSpPr/>
          <p:nvPr/>
        </p:nvSpPr>
        <p:spPr>
          <a:xfrm>
            <a:off x="7807949" y="2542550"/>
            <a:ext cx="913200" cy="777300"/>
          </a:xfrm>
          <a:prstGeom prst="roundRect">
            <a:avLst>
              <a:gd fmla="val 16667" name="adj"/>
            </a:avLst>
          </a:prstGeom>
          <a:solidFill>
            <a:srgbClr val="D4E5F5"/>
          </a:solidFill>
          <a:ln cap="flat" cmpd="sng" w="9525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lang="en-US" sz="11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구</a:t>
            </a:r>
            <a:r>
              <a:rPr b="1" i="0" lang="en-US" sz="1100" u="none" cap="none" strike="noStrike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별 </a:t>
            </a:r>
            <a:endParaRPr b="1" i="0" sz="1100" u="none" cap="none" strike="noStrike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i="0" lang="en-US" sz="1100" u="none" cap="none" strike="noStrike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친환경 자동차 현황</a:t>
            </a:r>
            <a:endParaRPr b="1" i="0" sz="1100" u="none" cap="none" strike="noStrike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210" name="Google Shape;210;p10"/>
          <p:cNvSpPr/>
          <p:nvPr/>
        </p:nvSpPr>
        <p:spPr>
          <a:xfrm>
            <a:off x="7807949" y="3727450"/>
            <a:ext cx="913200" cy="777300"/>
          </a:xfrm>
          <a:prstGeom prst="roundRect">
            <a:avLst>
              <a:gd fmla="val 16667" name="adj"/>
            </a:avLst>
          </a:prstGeom>
          <a:solidFill>
            <a:srgbClr val="D4E5F5"/>
          </a:solidFill>
          <a:ln cap="flat" cmpd="sng" w="9525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lang="en-US" sz="11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완속/</a:t>
            </a:r>
            <a:r>
              <a:rPr b="1" i="0" lang="en-US" sz="1100" u="none" cap="none" strike="noStrike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급속</a:t>
            </a:r>
            <a:endParaRPr b="1" i="0" sz="1100" u="none" cap="none" strike="noStrike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i="0" lang="en-US" sz="1100" u="none" cap="none" strike="noStrike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충전기 정보 현황</a:t>
            </a:r>
            <a:endParaRPr b="1" i="0" sz="1100" u="none" cap="none" strike="noStrike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cxnSp>
        <p:nvCxnSpPr>
          <p:cNvPr id="211" name="Google Shape;211;p10"/>
          <p:cNvCxnSpPr>
            <a:stCxn id="210" idx="1"/>
            <a:endCxn id="206" idx="3"/>
          </p:cNvCxnSpPr>
          <p:nvPr/>
        </p:nvCxnSpPr>
        <p:spPr>
          <a:xfrm rot="10800000">
            <a:off x="7127549" y="2931700"/>
            <a:ext cx="680400" cy="1184400"/>
          </a:xfrm>
          <a:prstGeom prst="bentConnector3">
            <a:avLst>
              <a:gd fmla="val 50005" name="adj1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212" name="Google Shape;212;p10"/>
          <p:cNvSpPr txBox="1"/>
          <p:nvPr/>
        </p:nvSpPr>
        <p:spPr>
          <a:xfrm>
            <a:off x="7632975" y="904875"/>
            <a:ext cx="116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Raw Data</a:t>
            </a:r>
            <a:endParaRPr b="1" i="0" sz="1400" u="none" cap="none" strike="noStrike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cxnSp>
        <p:nvCxnSpPr>
          <p:cNvPr id="213" name="Google Shape;213;p10"/>
          <p:cNvCxnSpPr>
            <a:stCxn id="209" idx="1"/>
            <a:endCxn id="206" idx="3"/>
          </p:cNvCxnSpPr>
          <p:nvPr/>
        </p:nvCxnSpPr>
        <p:spPr>
          <a:xfrm flipH="1">
            <a:off x="7127549" y="2931200"/>
            <a:ext cx="680400" cy="600"/>
          </a:xfrm>
          <a:prstGeom prst="bentConnector3">
            <a:avLst>
              <a:gd fmla="val 50005" name="adj1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214" name="Google Shape;214;p10"/>
          <p:cNvCxnSpPr>
            <a:stCxn id="206" idx="1"/>
            <a:endCxn id="204" idx="3"/>
          </p:cNvCxnSpPr>
          <p:nvPr/>
        </p:nvCxnSpPr>
        <p:spPr>
          <a:xfrm flipH="1">
            <a:off x="6306975" y="2931725"/>
            <a:ext cx="438000" cy="90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15" name="Google Shape;215;p10"/>
          <p:cNvSpPr/>
          <p:nvPr/>
        </p:nvSpPr>
        <p:spPr>
          <a:xfrm>
            <a:off x="3344545" y="2694940"/>
            <a:ext cx="711300" cy="492900"/>
          </a:xfrm>
          <a:prstGeom prst="roundRect">
            <a:avLst>
              <a:gd fmla="val 16667" name="adj"/>
            </a:avLst>
          </a:prstGeom>
          <a:solidFill>
            <a:srgbClr val="99CC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i="0" lang="en-US" sz="800" u="none" cap="none" strike="noStrike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해당 지역 충전소 수 탐색</a:t>
            </a:r>
            <a:endParaRPr i="0" sz="800" u="none" cap="none" strike="noStrike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cxnSp>
        <p:nvCxnSpPr>
          <p:cNvPr id="216" name="Google Shape;216;p10"/>
          <p:cNvCxnSpPr>
            <a:stCxn id="217" idx="2"/>
            <a:endCxn id="215" idx="0"/>
          </p:cNvCxnSpPr>
          <p:nvPr/>
        </p:nvCxnSpPr>
        <p:spPr>
          <a:xfrm rot="5400000">
            <a:off x="3431640" y="2422550"/>
            <a:ext cx="540900" cy="3600"/>
          </a:xfrm>
          <a:prstGeom prst="bentConnector3">
            <a:avLst>
              <a:gd fmla="val 50053" name="adj1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218" name="Google Shape;218;p10"/>
          <p:cNvSpPr/>
          <p:nvPr/>
        </p:nvSpPr>
        <p:spPr>
          <a:xfrm>
            <a:off x="2453640" y="3728085"/>
            <a:ext cx="2500500" cy="414000"/>
          </a:xfrm>
          <a:prstGeom prst="roundRect">
            <a:avLst>
              <a:gd fmla="val 16667" name="adj"/>
            </a:avLst>
          </a:prstGeom>
          <a:solidFill>
            <a:srgbClr val="FFFF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i="0" lang="en-US" sz="1200" u="none" cap="none" strike="noStrike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시각화</a:t>
            </a:r>
            <a:endParaRPr i="0" sz="1200" u="none" cap="none" strike="noStrike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cxnSp>
        <p:nvCxnSpPr>
          <p:cNvPr id="219" name="Google Shape;219;p10"/>
          <p:cNvCxnSpPr/>
          <p:nvPr/>
        </p:nvCxnSpPr>
        <p:spPr>
          <a:xfrm>
            <a:off x="1116965" y="1941830"/>
            <a:ext cx="1328400" cy="102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20" name="Google Shape;220;p10"/>
          <p:cNvSpPr txBox="1"/>
          <p:nvPr/>
        </p:nvSpPr>
        <p:spPr>
          <a:xfrm>
            <a:off x="1333879" y="1664925"/>
            <a:ext cx="894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i="0" lang="en-US" sz="900" u="none" cap="none" strike="noStrike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위치 정보</a:t>
            </a:r>
            <a:endParaRPr b="1" i="0" sz="900" u="none" cap="none" strike="noStrike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grpSp>
        <p:nvGrpSpPr>
          <p:cNvPr id="221" name="Google Shape;221;p10"/>
          <p:cNvGrpSpPr/>
          <p:nvPr/>
        </p:nvGrpSpPr>
        <p:grpSpPr>
          <a:xfrm>
            <a:off x="1100455" y="3670925"/>
            <a:ext cx="1573422" cy="323100"/>
            <a:chOff x="1176655" y="3670925"/>
            <a:chExt cx="1573422" cy="323100"/>
          </a:xfrm>
        </p:grpSpPr>
        <p:cxnSp>
          <p:nvCxnSpPr>
            <p:cNvPr id="222" name="Google Shape;222;p10"/>
            <p:cNvCxnSpPr/>
            <p:nvPr/>
          </p:nvCxnSpPr>
          <p:spPr>
            <a:xfrm rot="10800000">
              <a:off x="1176655" y="3935095"/>
              <a:ext cx="1305560" cy="635"/>
            </a:xfrm>
            <a:prstGeom prst="straightConnector1">
              <a:avLst/>
            </a:prstGeom>
            <a:noFill/>
            <a:ln cap="flat" cmpd="sng" w="38100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223" name="Google Shape;223;p10"/>
            <p:cNvSpPr txBox="1"/>
            <p:nvPr/>
          </p:nvSpPr>
          <p:spPr>
            <a:xfrm>
              <a:off x="1444477" y="3670925"/>
              <a:ext cx="13056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None/>
              </a:pPr>
              <a:r>
                <a:rPr b="1" i="0" lang="en-US" sz="900" u="none" cap="none" strike="noStrike">
                  <a:solidFill>
                    <a:schemeClr val="dk1"/>
                  </a:solidFill>
                  <a:latin typeface="Jua"/>
                  <a:ea typeface="Jua"/>
                  <a:cs typeface="Jua"/>
                  <a:sym typeface="Jua"/>
                </a:rPr>
                <a:t>주변충전소 정보</a:t>
              </a:r>
              <a:endParaRPr b="1" i="0" sz="900" u="none" cap="none" strike="noStrike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</p:grpSp>
      <p:sp>
        <p:nvSpPr>
          <p:cNvPr id="217" name="Google Shape;217;p10"/>
          <p:cNvSpPr/>
          <p:nvPr/>
        </p:nvSpPr>
        <p:spPr>
          <a:xfrm>
            <a:off x="2453640" y="1739900"/>
            <a:ext cx="2500500" cy="414000"/>
          </a:xfrm>
          <a:prstGeom prst="roundRect">
            <a:avLst>
              <a:gd fmla="val 16667" name="adj"/>
            </a:avLst>
          </a:prstGeom>
          <a:solidFill>
            <a:srgbClr val="FFFF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i="0" lang="en-US" sz="1100" u="none" cap="none" strike="noStrike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주변 충전소 자료 필터링</a:t>
            </a:r>
            <a:endParaRPr i="0" sz="1100" u="none" cap="none" strike="noStrike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cxnSp>
        <p:nvCxnSpPr>
          <p:cNvPr id="224" name="Google Shape;224;p10"/>
          <p:cNvCxnSpPr>
            <a:stCxn id="218" idx="0"/>
            <a:endCxn id="202" idx="2"/>
          </p:cNvCxnSpPr>
          <p:nvPr/>
        </p:nvCxnSpPr>
        <p:spPr>
          <a:xfrm flipH="1" rot="5400000">
            <a:off x="2986440" y="3010635"/>
            <a:ext cx="540300" cy="894600"/>
          </a:xfrm>
          <a:prstGeom prst="bentConnector3">
            <a:avLst>
              <a:gd fmla="val 50084" name="adj1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stealth"/>
            <a:tailEnd len="sm" w="sm" type="none"/>
          </a:ln>
        </p:spPr>
      </p:cxnSp>
      <p:cxnSp>
        <p:nvCxnSpPr>
          <p:cNvPr id="225" name="Google Shape;225;p10"/>
          <p:cNvCxnSpPr>
            <a:stCxn id="215" idx="2"/>
            <a:endCxn id="218" idx="0"/>
          </p:cNvCxnSpPr>
          <p:nvPr/>
        </p:nvCxnSpPr>
        <p:spPr>
          <a:xfrm flipH="1" rot="-5400000">
            <a:off x="3431845" y="3456190"/>
            <a:ext cx="540300" cy="3600"/>
          </a:xfrm>
          <a:prstGeom prst="bentConnector3">
            <a:avLst>
              <a:gd fmla="val 49850" name="adj1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226" name="Google Shape;226;p10"/>
          <p:cNvCxnSpPr/>
          <p:nvPr/>
        </p:nvCxnSpPr>
        <p:spPr>
          <a:xfrm>
            <a:off x="4953635" y="1946275"/>
            <a:ext cx="885300" cy="699000"/>
          </a:xfrm>
          <a:prstGeom prst="bentConnector2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stealth"/>
            <a:tailEnd len="sm" w="sm" type="none"/>
          </a:ln>
        </p:spPr>
      </p:cxnSp>
      <p:sp>
        <p:nvSpPr>
          <p:cNvPr id="227" name="Google Shape;227;p10"/>
          <p:cNvSpPr/>
          <p:nvPr/>
        </p:nvSpPr>
        <p:spPr>
          <a:xfrm>
            <a:off x="4243070" y="2694940"/>
            <a:ext cx="711300" cy="492900"/>
          </a:xfrm>
          <a:prstGeom prst="roundRect">
            <a:avLst>
              <a:gd fmla="val 16667" name="adj"/>
            </a:avLst>
          </a:prstGeom>
          <a:solidFill>
            <a:srgbClr val="99CC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i="0" lang="en-US" sz="800" u="none" cap="none" strike="noStrike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해당 지역 전기차 현황 확인</a:t>
            </a:r>
            <a:endParaRPr i="0" sz="800" u="none" cap="none" strike="noStrike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cxnSp>
        <p:nvCxnSpPr>
          <p:cNvPr id="228" name="Google Shape;228;p10"/>
          <p:cNvCxnSpPr/>
          <p:nvPr/>
        </p:nvCxnSpPr>
        <p:spPr>
          <a:xfrm>
            <a:off x="3686175" y="2428875"/>
            <a:ext cx="913200" cy="266700"/>
          </a:xfrm>
          <a:prstGeom prst="bentConnector2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229" name="Google Shape;229;p10"/>
          <p:cNvCxnSpPr>
            <a:stCxn id="227" idx="2"/>
            <a:endCxn id="218" idx="0"/>
          </p:cNvCxnSpPr>
          <p:nvPr/>
        </p:nvCxnSpPr>
        <p:spPr>
          <a:xfrm rot="5400000">
            <a:off x="3881120" y="3010540"/>
            <a:ext cx="540300" cy="894900"/>
          </a:xfrm>
          <a:prstGeom prst="bentConnector3">
            <a:avLst>
              <a:gd fmla="val 50029" name="adj1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med" w="med" type="stealth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g161112d4fea_13_6"/>
          <p:cNvPicPr preferRelativeResize="0"/>
          <p:nvPr/>
        </p:nvPicPr>
        <p:blipFill>
          <a:blip r:embed="rId3">
            <a:alphaModFix amt="45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g161112d4fea_13_6"/>
          <p:cNvSpPr txBox="1"/>
          <p:nvPr>
            <p:ph type="title"/>
          </p:nvPr>
        </p:nvSpPr>
        <p:spPr>
          <a:xfrm>
            <a:off x="457200" y="205740"/>
            <a:ext cx="35421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8CD5"/>
              </a:buClr>
              <a:buSzPts val="1800"/>
              <a:buFont typeface="Arial"/>
              <a:buNone/>
            </a:pPr>
            <a:r>
              <a:rPr b="1" lang="en-US" sz="2100">
                <a:solidFill>
                  <a:schemeClr val="dk2"/>
                </a:solidFill>
                <a:latin typeface="Jua"/>
                <a:ea typeface="Jua"/>
                <a:cs typeface="Jua"/>
                <a:sym typeface="Jua"/>
              </a:rPr>
              <a:t>1.7. 시퀀스 다이어그램</a:t>
            </a:r>
            <a:endParaRPr b="1" sz="2100">
              <a:solidFill>
                <a:schemeClr val="dk2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236" name="Google Shape;236;g161112d4fea_13_6"/>
          <p:cNvSpPr/>
          <p:nvPr/>
        </p:nvSpPr>
        <p:spPr>
          <a:xfrm>
            <a:off x="1947450" y="778650"/>
            <a:ext cx="5249100" cy="3891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7" name="Google Shape;237;g161112d4fea_13_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85538" y="916350"/>
            <a:ext cx="4772924" cy="360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42;p11"/>
          <p:cNvPicPr preferRelativeResize="0"/>
          <p:nvPr/>
        </p:nvPicPr>
        <p:blipFill>
          <a:blip r:embed="rId3">
            <a:alphaModFix amt="45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11"/>
          <p:cNvSpPr txBox="1"/>
          <p:nvPr>
            <p:ph type="title"/>
          </p:nvPr>
        </p:nvSpPr>
        <p:spPr>
          <a:xfrm>
            <a:off x="440925" y="210312"/>
            <a:ext cx="35421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8CD5"/>
              </a:buClr>
              <a:buSzPts val="2000"/>
              <a:buFont typeface="Arial"/>
              <a:buNone/>
            </a:pPr>
            <a:r>
              <a:rPr b="1" lang="en-US" sz="2100">
                <a:solidFill>
                  <a:schemeClr val="dk2"/>
                </a:solidFill>
                <a:latin typeface="Jua"/>
                <a:ea typeface="Jua"/>
                <a:cs typeface="Jua"/>
                <a:sym typeface="Jua"/>
              </a:rPr>
              <a:t>1.8. </a:t>
            </a:r>
            <a:r>
              <a:rPr b="1" lang="en-US" sz="2100">
                <a:solidFill>
                  <a:schemeClr val="dk2"/>
                </a:solidFill>
                <a:latin typeface="Jua"/>
                <a:ea typeface="Jua"/>
                <a:cs typeface="Jua"/>
                <a:sym typeface="Jua"/>
              </a:rPr>
              <a:t>예상이슈</a:t>
            </a:r>
            <a:endParaRPr b="1" sz="2100">
              <a:solidFill>
                <a:schemeClr val="dk2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244" name="Google Shape;244;p11"/>
          <p:cNvSpPr txBox="1"/>
          <p:nvPr/>
        </p:nvSpPr>
        <p:spPr>
          <a:xfrm>
            <a:off x="440926" y="638875"/>
            <a:ext cx="86019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0000"/>
                </a:solidFill>
                <a:latin typeface="Jua"/>
                <a:ea typeface="Jua"/>
                <a:cs typeface="Jua"/>
                <a:sym typeface="Jua"/>
              </a:rPr>
              <a:t>시스템 구축 과정에서 아래와 같은 3가지 이슈가 예상되며, 대응방안은 다음과 같습니다.</a:t>
            </a:r>
            <a:endParaRPr sz="1600">
              <a:solidFill>
                <a:srgbClr val="000000"/>
              </a:solidFill>
              <a:latin typeface="Jua"/>
              <a:ea typeface="Jua"/>
              <a:cs typeface="Jua"/>
              <a:sym typeface="Jua"/>
            </a:endParaRPr>
          </a:p>
        </p:txBody>
      </p:sp>
      <p:graphicFrame>
        <p:nvGraphicFramePr>
          <p:cNvPr id="245" name="Google Shape;245;p11"/>
          <p:cNvGraphicFramePr/>
          <p:nvPr/>
        </p:nvGraphicFramePr>
        <p:xfrm>
          <a:off x="288515" y="153604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{4819E754-442B-4CCD-99FA-805369A36597}</a:tableStyleId>
              </a:tblPr>
              <a:tblGrid>
                <a:gridCol w="508550"/>
                <a:gridCol w="4203625"/>
                <a:gridCol w="3809325"/>
              </a:tblGrid>
              <a:tr h="415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rgbClr val="FFFFFF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No</a:t>
                      </a:r>
                      <a:endParaRPr sz="1400" u="none" cap="none" strike="noStrike">
                        <a:solidFill>
                          <a:srgbClr val="FFFFFF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19385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19385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19385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19385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rgbClr val="FFFFFF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예상이슈</a:t>
                      </a:r>
                      <a:endParaRPr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19385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19385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19385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19385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rgbClr val="FFFFFF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대응방안</a:t>
                      </a:r>
                      <a:endParaRPr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19385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19385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19385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19385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</a:tr>
              <a:tr h="7422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chemeClr val="lt1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1</a:t>
                      </a:r>
                      <a:endParaRPr sz="1400" u="none" cap="none" strike="noStrike">
                        <a:solidFill>
                          <a:schemeClr val="lt1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45725" marB="45725" marR="45725" marL="45725" anchor="ctr">
                    <a:lnL cap="flat" cmpd="sng" w="12700">
                      <a:solidFill>
                        <a:srgbClr val="19385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19385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19385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19385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>
                          <a:latin typeface="Jua"/>
                          <a:ea typeface="Jua"/>
                          <a:cs typeface="Jua"/>
                          <a:sym typeface="Jua"/>
                        </a:rPr>
                        <a:t> 주소 데이터가 잘못 입력되어 있음</a:t>
                      </a:r>
                      <a:endParaRPr sz="1300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36000" marB="36000" marR="91450" marL="91450" anchor="ctr">
                    <a:lnL cap="flat" cmpd="sng" w="12700">
                      <a:solidFill>
                        <a:srgbClr val="19385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19385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19385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19385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>
                          <a:latin typeface="Jua"/>
                          <a:ea typeface="Jua"/>
                          <a:cs typeface="Jua"/>
                          <a:sym typeface="Jua"/>
                        </a:rPr>
                        <a:t> 올바른 주소 데이터를 찾아 수정</a:t>
                      </a:r>
                      <a:endParaRPr sz="1300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36000" marB="36000" marR="91450" marL="91450" anchor="ctr">
                    <a:lnL cap="flat" cmpd="sng" w="12700">
                      <a:solidFill>
                        <a:srgbClr val="19385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19385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19385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19385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7898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chemeClr val="lt1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2</a:t>
                      </a:r>
                      <a:endParaRPr sz="1400" u="none" cap="none" strike="noStrike">
                        <a:solidFill>
                          <a:schemeClr val="lt1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45725" marB="45725" marR="45725" marL="45725" anchor="ctr">
                    <a:lnL cap="flat" cmpd="sng" w="12700">
                      <a:solidFill>
                        <a:srgbClr val="19385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19385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19385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19385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>
                          <a:latin typeface="Jua"/>
                          <a:ea typeface="Jua"/>
                          <a:cs typeface="Jua"/>
                          <a:sym typeface="Jua"/>
                        </a:rPr>
                        <a:t>데이터베이스 테이블 연결하는 과정에서 어려움이 예상됨</a:t>
                      </a:r>
                      <a:endParaRPr sz="1300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36000" marB="36000" marR="91450" marL="91450" anchor="ctr">
                    <a:lnL cap="flat" cmpd="sng" w="12700">
                      <a:solidFill>
                        <a:srgbClr val="19385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19385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19385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19385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>
                          <a:latin typeface="Jua"/>
                          <a:ea typeface="Jua"/>
                          <a:cs typeface="Jua"/>
                          <a:sym typeface="Jua"/>
                        </a:rPr>
                        <a:t>여러 자료 탐색 및 면밀한 연구 필요</a:t>
                      </a:r>
                      <a:endParaRPr sz="1300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36000" marB="36000" marR="91450" marL="91450" anchor="ctr">
                    <a:lnL cap="flat" cmpd="sng" w="12700">
                      <a:solidFill>
                        <a:srgbClr val="19385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19385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19385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19385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914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chemeClr val="lt1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3</a:t>
                      </a:r>
                      <a:endParaRPr sz="1400" u="none" cap="none" strike="noStrike">
                        <a:solidFill>
                          <a:schemeClr val="lt1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45725" marB="45725" marR="45725" marL="45725" anchor="ctr">
                    <a:lnL cap="flat" cmpd="sng" w="12700">
                      <a:solidFill>
                        <a:srgbClr val="19385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19385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19385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19385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300">
                          <a:solidFill>
                            <a:schemeClr val="dk1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Shiny에 지도 마커가 찍히지 않음</a:t>
                      </a:r>
                      <a:endParaRPr sz="1300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36000" marB="36000" marR="91450" marL="91450" anchor="ctr">
                    <a:lnL cap="flat" cmpd="sng" w="12700">
                      <a:solidFill>
                        <a:srgbClr val="19385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19385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19385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19385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300">
                          <a:solidFill>
                            <a:schemeClr val="dk1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Streamlit 사용</a:t>
                      </a:r>
                      <a:endParaRPr sz="1300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36000" marB="36000" marR="91450" marL="91450" anchor="ctr">
                    <a:lnL cap="flat" cmpd="sng" w="12700">
                      <a:solidFill>
                        <a:srgbClr val="19385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19385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19385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19385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Google Shape;250;g161112d4fea_8_3"/>
          <p:cNvPicPr preferRelativeResize="0"/>
          <p:nvPr/>
        </p:nvPicPr>
        <p:blipFill>
          <a:blip r:embed="rId3">
            <a:alphaModFix amt="45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g161112d4fea_8_3"/>
          <p:cNvSpPr txBox="1"/>
          <p:nvPr>
            <p:ph type="title"/>
          </p:nvPr>
        </p:nvSpPr>
        <p:spPr>
          <a:xfrm>
            <a:off x="457200" y="210312"/>
            <a:ext cx="35421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8CD5"/>
              </a:buClr>
              <a:buSzPts val="1800"/>
              <a:buFont typeface="Arial"/>
              <a:buNone/>
            </a:pPr>
            <a:r>
              <a:rPr b="1" lang="en-US" sz="2100">
                <a:solidFill>
                  <a:srgbClr val="1F497D"/>
                </a:solidFill>
                <a:latin typeface="Jua"/>
                <a:ea typeface="Jua"/>
                <a:cs typeface="Jua"/>
                <a:sym typeface="Jua"/>
              </a:rPr>
              <a:t>2.</a:t>
            </a:r>
            <a:r>
              <a:rPr b="1" lang="en-US" sz="2100">
                <a:solidFill>
                  <a:srgbClr val="1F497D"/>
                </a:solidFill>
                <a:latin typeface="Jua"/>
                <a:ea typeface="Jua"/>
                <a:cs typeface="Jua"/>
                <a:sym typeface="Jua"/>
              </a:rPr>
              <a:t> 요구사항정의서</a:t>
            </a:r>
            <a:endParaRPr b="1" sz="2100">
              <a:solidFill>
                <a:srgbClr val="1F497D"/>
              </a:solidFill>
              <a:latin typeface="Jua"/>
              <a:ea typeface="Jua"/>
              <a:cs typeface="Jua"/>
              <a:sym typeface="Jua"/>
            </a:endParaRPr>
          </a:p>
        </p:txBody>
      </p:sp>
      <p:pic>
        <p:nvPicPr>
          <p:cNvPr id="252" name="Google Shape;252;g161112d4fea_8_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4338" y="611463"/>
            <a:ext cx="8275319" cy="3904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Google Shape;257;g161112d4fea_8_11"/>
          <p:cNvPicPr preferRelativeResize="0"/>
          <p:nvPr/>
        </p:nvPicPr>
        <p:blipFill>
          <a:blip r:embed="rId3">
            <a:alphaModFix amt="45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g161112d4fea_8_11"/>
          <p:cNvSpPr txBox="1"/>
          <p:nvPr>
            <p:ph type="title"/>
          </p:nvPr>
        </p:nvSpPr>
        <p:spPr>
          <a:xfrm>
            <a:off x="457200" y="210312"/>
            <a:ext cx="35421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8CD5"/>
              </a:buClr>
              <a:buSzPts val="1800"/>
              <a:buFont typeface="Arial"/>
              <a:buNone/>
            </a:pPr>
            <a:r>
              <a:rPr b="1" lang="en-US" sz="2100">
                <a:solidFill>
                  <a:srgbClr val="1F497D"/>
                </a:solidFill>
                <a:latin typeface="Jua"/>
                <a:ea typeface="Jua"/>
                <a:cs typeface="Jua"/>
                <a:sym typeface="Jua"/>
              </a:rPr>
              <a:t>3. 기능설계서</a:t>
            </a:r>
            <a:endParaRPr b="1" sz="2100">
              <a:solidFill>
                <a:srgbClr val="1F497D"/>
              </a:solidFill>
              <a:latin typeface="Jua"/>
              <a:ea typeface="Jua"/>
              <a:cs typeface="Jua"/>
              <a:sym typeface="Jua"/>
            </a:endParaRPr>
          </a:p>
        </p:txBody>
      </p:sp>
      <p:pic>
        <p:nvPicPr>
          <p:cNvPr id="259" name="Google Shape;259;g161112d4fea_8_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5200" y="619638"/>
            <a:ext cx="8277751" cy="3904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Google Shape;264;g161112d4fea_8_21"/>
          <p:cNvPicPr preferRelativeResize="0"/>
          <p:nvPr/>
        </p:nvPicPr>
        <p:blipFill>
          <a:blip r:embed="rId3">
            <a:alphaModFix amt="45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g161112d4fea_8_21"/>
          <p:cNvSpPr txBox="1"/>
          <p:nvPr>
            <p:ph type="title"/>
          </p:nvPr>
        </p:nvSpPr>
        <p:spPr>
          <a:xfrm>
            <a:off x="457200" y="210312"/>
            <a:ext cx="35421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8CD5"/>
              </a:buClr>
              <a:buSzPts val="1800"/>
              <a:buFont typeface="Arial"/>
              <a:buNone/>
            </a:pPr>
            <a:r>
              <a:rPr b="1" lang="en-US" sz="2100">
                <a:solidFill>
                  <a:srgbClr val="1F497D"/>
                </a:solidFill>
                <a:latin typeface="Jua"/>
                <a:ea typeface="Jua"/>
                <a:cs typeface="Jua"/>
                <a:sym typeface="Jua"/>
              </a:rPr>
              <a:t>4</a:t>
            </a:r>
            <a:r>
              <a:rPr b="1" lang="en-US" sz="2100">
                <a:solidFill>
                  <a:srgbClr val="1F497D"/>
                </a:solidFill>
                <a:latin typeface="Jua"/>
                <a:ea typeface="Jua"/>
                <a:cs typeface="Jua"/>
                <a:sym typeface="Jua"/>
              </a:rPr>
              <a:t>. 테이블 목록</a:t>
            </a:r>
            <a:endParaRPr b="1" sz="2100">
              <a:solidFill>
                <a:srgbClr val="1F497D"/>
              </a:solidFill>
              <a:latin typeface="Jua"/>
              <a:ea typeface="Jua"/>
              <a:cs typeface="Jua"/>
              <a:sym typeface="Jua"/>
            </a:endParaRPr>
          </a:p>
        </p:txBody>
      </p:sp>
      <p:pic>
        <p:nvPicPr>
          <p:cNvPr id="266" name="Google Shape;266;g161112d4fea_8_21"/>
          <p:cNvPicPr preferRelativeResize="0"/>
          <p:nvPr/>
        </p:nvPicPr>
        <p:blipFill rotWithShape="1">
          <a:blip r:embed="rId4">
            <a:alphaModFix/>
          </a:blip>
          <a:srcRect b="0" l="0" r="586" t="2324"/>
          <a:stretch/>
        </p:blipFill>
        <p:spPr>
          <a:xfrm>
            <a:off x="914325" y="1192875"/>
            <a:ext cx="7283175" cy="243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g161112d4fea_8_17"/>
          <p:cNvPicPr preferRelativeResize="0"/>
          <p:nvPr/>
        </p:nvPicPr>
        <p:blipFill>
          <a:blip r:embed="rId3">
            <a:alphaModFix amt="45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g161112d4fea_8_17"/>
          <p:cNvSpPr txBox="1"/>
          <p:nvPr>
            <p:ph type="title"/>
          </p:nvPr>
        </p:nvSpPr>
        <p:spPr>
          <a:xfrm>
            <a:off x="457200" y="210312"/>
            <a:ext cx="35421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8CD5"/>
              </a:buClr>
              <a:buSzPts val="1800"/>
              <a:buFont typeface="Arial"/>
              <a:buNone/>
            </a:pPr>
            <a:r>
              <a:rPr b="1" lang="en-US" sz="2100">
                <a:solidFill>
                  <a:srgbClr val="1F497D"/>
                </a:solidFill>
                <a:latin typeface="Jua"/>
                <a:ea typeface="Jua"/>
                <a:cs typeface="Jua"/>
                <a:sym typeface="Jua"/>
              </a:rPr>
              <a:t>5.</a:t>
            </a:r>
            <a:r>
              <a:rPr b="1" lang="en-US" sz="2100">
                <a:solidFill>
                  <a:srgbClr val="1F497D"/>
                </a:solidFill>
                <a:latin typeface="Jua"/>
                <a:ea typeface="Jua"/>
                <a:cs typeface="Jua"/>
                <a:sym typeface="Jua"/>
              </a:rPr>
              <a:t> 테이블 정의서</a:t>
            </a:r>
            <a:endParaRPr b="1" sz="2100">
              <a:solidFill>
                <a:srgbClr val="1F497D"/>
              </a:solidFill>
              <a:latin typeface="Jua"/>
              <a:ea typeface="Jua"/>
              <a:cs typeface="Jua"/>
              <a:sym typeface="Jua"/>
            </a:endParaRPr>
          </a:p>
        </p:txBody>
      </p:sp>
      <p:pic>
        <p:nvPicPr>
          <p:cNvPr id="273" name="Google Shape;273;g161112d4fea_8_17"/>
          <p:cNvPicPr preferRelativeResize="0"/>
          <p:nvPr/>
        </p:nvPicPr>
        <p:blipFill rotWithShape="1">
          <a:blip r:embed="rId4">
            <a:alphaModFix/>
          </a:blip>
          <a:srcRect b="0" l="0" r="0" t="2543"/>
          <a:stretch/>
        </p:blipFill>
        <p:spPr>
          <a:xfrm>
            <a:off x="4606275" y="515262"/>
            <a:ext cx="4407409" cy="14996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g161112d4fea_8_17"/>
          <p:cNvPicPr preferRelativeResize="0"/>
          <p:nvPr/>
        </p:nvPicPr>
        <p:blipFill rotWithShape="1">
          <a:blip r:embed="rId5">
            <a:alphaModFix/>
          </a:blip>
          <a:srcRect b="0" l="0" r="0" t="1960"/>
          <a:stretch/>
        </p:blipFill>
        <p:spPr>
          <a:xfrm>
            <a:off x="4606275" y="2047813"/>
            <a:ext cx="4407409" cy="14996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g161112d4fea_8_17"/>
          <p:cNvPicPr preferRelativeResize="0"/>
          <p:nvPr/>
        </p:nvPicPr>
        <p:blipFill rotWithShape="1">
          <a:blip r:embed="rId6">
            <a:alphaModFix/>
          </a:blip>
          <a:srcRect b="0" l="0" r="0" t="2704"/>
          <a:stretch/>
        </p:blipFill>
        <p:spPr>
          <a:xfrm>
            <a:off x="2368300" y="3580375"/>
            <a:ext cx="4407407" cy="14996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g161112d4fea_8_17"/>
          <p:cNvPicPr preferRelativeResize="0"/>
          <p:nvPr/>
        </p:nvPicPr>
        <p:blipFill rotWithShape="1">
          <a:blip r:embed="rId7">
            <a:alphaModFix/>
          </a:blip>
          <a:srcRect b="0" l="1048" r="0" t="0"/>
          <a:stretch/>
        </p:blipFill>
        <p:spPr>
          <a:xfrm>
            <a:off x="155550" y="2053125"/>
            <a:ext cx="4407409" cy="1499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g161112d4fea_8_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55550" y="525910"/>
            <a:ext cx="4407407" cy="14996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Google Shape;282;g1639e105e32_11_31"/>
          <p:cNvPicPr preferRelativeResize="0"/>
          <p:nvPr/>
        </p:nvPicPr>
        <p:blipFill>
          <a:blip r:embed="rId3">
            <a:alphaModFix amt="45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g1639e105e32_11_31"/>
          <p:cNvSpPr txBox="1"/>
          <p:nvPr>
            <p:ph type="title"/>
          </p:nvPr>
        </p:nvSpPr>
        <p:spPr>
          <a:xfrm>
            <a:off x="457200" y="210312"/>
            <a:ext cx="35421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8CD5"/>
              </a:buClr>
              <a:buSzPts val="1800"/>
              <a:buFont typeface="Arial"/>
              <a:buNone/>
            </a:pPr>
            <a:r>
              <a:rPr b="1" lang="en-US" sz="2100">
                <a:solidFill>
                  <a:srgbClr val="1F497D"/>
                </a:solidFill>
                <a:latin typeface="Jua"/>
                <a:ea typeface="Jua"/>
                <a:cs typeface="Jua"/>
                <a:sym typeface="Jua"/>
              </a:rPr>
              <a:t>6.3. 회의록</a:t>
            </a:r>
            <a:endParaRPr b="1" sz="2100">
              <a:solidFill>
                <a:srgbClr val="1F497D"/>
              </a:solidFill>
              <a:latin typeface="Jua"/>
              <a:ea typeface="Jua"/>
              <a:cs typeface="Jua"/>
              <a:sym typeface="Jua"/>
            </a:endParaRPr>
          </a:p>
        </p:txBody>
      </p:sp>
      <p:grpSp>
        <p:nvGrpSpPr>
          <p:cNvPr id="284" name="Google Shape;284;g1639e105e32_11_31"/>
          <p:cNvGrpSpPr/>
          <p:nvPr/>
        </p:nvGrpSpPr>
        <p:grpSpPr>
          <a:xfrm>
            <a:off x="366773" y="523603"/>
            <a:ext cx="2743210" cy="4114994"/>
            <a:chOff x="100225" y="525900"/>
            <a:chExt cx="2204976" cy="4607024"/>
          </a:xfrm>
        </p:grpSpPr>
        <p:pic>
          <p:nvPicPr>
            <p:cNvPr id="285" name="Google Shape;285;g1639e105e32_11_31"/>
            <p:cNvPicPr preferRelativeResize="0"/>
            <p:nvPr/>
          </p:nvPicPr>
          <p:blipFill rotWithShape="1">
            <a:blip r:embed="rId4">
              <a:alphaModFix/>
            </a:blip>
            <a:srcRect b="71864" l="0" r="0" t="0"/>
            <a:stretch/>
          </p:blipFill>
          <p:spPr>
            <a:xfrm>
              <a:off x="100225" y="525900"/>
              <a:ext cx="2204976" cy="81294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6" name="Google Shape;286;g1639e105e32_11_31"/>
            <p:cNvPicPr preferRelativeResize="0"/>
            <p:nvPr/>
          </p:nvPicPr>
          <p:blipFill rotWithShape="1">
            <a:blip r:embed="rId5">
              <a:alphaModFix/>
            </a:blip>
            <a:srcRect b="95633" l="0" r="0" t="0"/>
            <a:stretch/>
          </p:blipFill>
          <p:spPr>
            <a:xfrm>
              <a:off x="100225" y="2437652"/>
              <a:ext cx="2204974" cy="1261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7" name="Google Shape;287;g1639e105e32_11_31"/>
            <p:cNvPicPr preferRelativeResize="0"/>
            <p:nvPr/>
          </p:nvPicPr>
          <p:blipFill rotWithShape="1">
            <a:blip r:embed="rId4">
              <a:alphaModFix/>
            </a:blip>
            <a:srcRect b="23343" l="0" r="0" t="38193"/>
            <a:stretch/>
          </p:blipFill>
          <p:spPr>
            <a:xfrm>
              <a:off x="100225" y="1338841"/>
              <a:ext cx="2204976" cy="11113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8" name="Google Shape;288;g1639e105e32_11_31"/>
            <p:cNvPicPr preferRelativeResize="0"/>
            <p:nvPr/>
          </p:nvPicPr>
          <p:blipFill rotWithShape="1">
            <a:blip r:embed="rId5">
              <a:alphaModFix/>
            </a:blip>
            <a:srcRect b="10061" l="0" r="0" t="8605"/>
            <a:stretch/>
          </p:blipFill>
          <p:spPr>
            <a:xfrm>
              <a:off x="100225" y="2563815"/>
              <a:ext cx="2204974" cy="256910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89" name="Google Shape;289;g1639e105e32_11_31"/>
          <p:cNvPicPr preferRelativeResize="0"/>
          <p:nvPr/>
        </p:nvPicPr>
        <p:blipFill rotWithShape="1">
          <a:blip r:embed="rId6">
            <a:alphaModFix/>
          </a:blip>
          <a:srcRect b="69286" l="0" r="0" t="0"/>
          <a:stretch/>
        </p:blipFill>
        <p:spPr>
          <a:xfrm>
            <a:off x="3276600" y="523597"/>
            <a:ext cx="2743067" cy="12952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g1639e105e32_11_31"/>
          <p:cNvPicPr preferRelativeResize="0"/>
          <p:nvPr/>
        </p:nvPicPr>
        <p:blipFill rotWithShape="1">
          <a:blip r:embed="rId6">
            <a:alphaModFix/>
          </a:blip>
          <a:srcRect b="48782" l="0" r="0" t="45554"/>
          <a:stretch/>
        </p:blipFill>
        <p:spPr>
          <a:xfrm>
            <a:off x="3276600" y="1818849"/>
            <a:ext cx="2743067" cy="2387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g1639e105e32_11_31"/>
          <p:cNvPicPr preferRelativeResize="0"/>
          <p:nvPr/>
        </p:nvPicPr>
        <p:blipFill rotWithShape="1">
          <a:blip r:embed="rId7">
            <a:alphaModFix/>
          </a:blip>
          <a:srcRect b="1812" l="1669" r="1261" t="1774"/>
          <a:stretch/>
        </p:blipFill>
        <p:spPr>
          <a:xfrm>
            <a:off x="3287556" y="2057644"/>
            <a:ext cx="2721156" cy="25806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g1639e105e32_11_3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172200" y="523600"/>
            <a:ext cx="2743200" cy="411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g1639e105e32_11_6"/>
          <p:cNvPicPr preferRelativeResize="0"/>
          <p:nvPr/>
        </p:nvPicPr>
        <p:blipFill>
          <a:blip r:embed="rId3">
            <a:alphaModFix amt="45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g1639e105e32_11_6"/>
          <p:cNvSpPr txBox="1"/>
          <p:nvPr>
            <p:ph type="title"/>
          </p:nvPr>
        </p:nvSpPr>
        <p:spPr>
          <a:xfrm>
            <a:off x="457200" y="210312"/>
            <a:ext cx="35421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8CD5"/>
              </a:buClr>
              <a:buSzPts val="1800"/>
              <a:buFont typeface="Arial"/>
              <a:buNone/>
            </a:pPr>
            <a:r>
              <a:rPr b="1" lang="en-US" sz="2100">
                <a:solidFill>
                  <a:srgbClr val="1F497D"/>
                </a:solidFill>
                <a:latin typeface="Jua"/>
                <a:ea typeface="Jua"/>
                <a:cs typeface="Jua"/>
                <a:sym typeface="Jua"/>
              </a:rPr>
              <a:t>7</a:t>
            </a:r>
            <a:r>
              <a:rPr b="1" lang="en-US" sz="2100">
                <a:solidFill>
                  <a:srgbClr val="1F497D"/>
                </a:solidFill>
                <a:latin typeface="Jua"/>
                <a:ea typeface="Jua"/>
                <a:cs typeface="Jua"/>
                <a:sym typeface="Jua"/>
              </a:rPr>
              <a:t>.1. 깃허브(github)</a:t>
            </a:r>
            <a:endParaRPr b="1" sz="2100">
              <a:solidFill>
                <a:srgbClr val="1F497D"/>
              </a:solidFill>
              <a:latin typeface="Jua"/>
              <a:ea typeface="Jua"/>
              <a:cs typeface="Jua"/>
              <a:sym typeface="Jua"/>
            </a:endParaRPr>
          </a:p>
        </p:txBody>
      </p:sp>
      <p:pic>
        <p:nvPicPr>
          <p:cNvPr id="299" name="Google Shape;299;g1639e105e32_11_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21875" y="993900"/>
            <a:ext cx="6500250" cy="3910300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g1639e105e32_11_6"/>
          <p:cNvSpPr/>
          <p:nvPr/>
        </p:nvSpPr>
        <p:spPr>
          <a:xfrm>
            <a:off x="448300" y="565150"/>
            <a:ext cx="4680600" cy="315600"/>
          </a:xfrm>
          <a:prstGeom prst="rect">
            <a:avLst/>
          </a:prstGeom>
          <a:solidFill>
            <a:srgbClr val="D8D8D8">
              <a:alpha val="5287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04042"/>
              </a:buClr>
              <a:buSzPts val="1800"/>
              <a:buFont typeface="Arial"/>
              <a:buNone/>
            </a:pPr>
            <a:r>
              <a:rPr lang="en-US" sz="1600">
                <a:solidFill>
                  <a:schemeClr val="dk1"/>
                </a:solidFill>
                <a:uFill>
                  <a:noFill/>
                </a:uFill>
                <a:latin typeface="Jua"/>
                <a:ea typeface="Jua"/>
                <a:cs typeface="Jua"/>
                <a:sym typeface="Jua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https://github.com/knudatascientists/Team3_stair</a:t>
            </a:r>
            <a:endParaRPr sz="1600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g1639e2cf50f_2_0"/>
          <p:cNvPicPr preferRelativeResize="0"/>
          <p:nvPr/>
        </p:nvPicPr>
        <p:blipFill>
          <a:blip r:embed="rId3">
            <a:alphaModFix amt="45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g1639e2cf50f_2_0"/>
          <p:cNvSpPr/>
          <p:nvPr/>
        </p:nvSpPr>
        <p:spPr>
          <a:xfrm>
            <a:off x="916050" y="767225"/>
            <a:ext cx="7311900" cy="4023900"/>
          </a:xfrm>
          <a:prstGeom prst="rect">
            <a:avLst/>
          </a:prstGeom>
          <a:solidFill>
            <a:srgbClr val="FFFFFF">
              <a:alpha val="312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g1639e2cf50f_2_0"/>
          <p:cNvSpPr txBox="1"/>
          <p:nvPr>
            <p:ph type="title"/>
          </p:nvPr>
        </p:nvSpPr>
        <p:spPr>
          <a:xfrm>
            <a:off x="350520" y="356870"/>
            <a:ext cx="56751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8CD5"/>
              </a:buClr>
              <a:buSzPct val="100000"/>
              <a:buFont typeface="Arial"/>
              <a:buNone/>
            </a:pPr>
            <a:r>
              <a:rPr b="1" lang="en-US" sz="3200">
                <a:solidFill>
                  <a:srgbClr val="1F497D"/>
                </a:solidFill>
                <a:latin typeface="Jua"/>
                <a:ea typeface="Jua"/>
                <a:cs typeface="Jua"/>
                <a:sym typeface="Jua"/>
              </a:rPr>
              <a:t>목차</a:t>
            </a:r>
            <a:endParaRPr b="1" sz="3200">
              <a:solidFill>
                <a:srgbClr val="1F497D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48" name="Google Shape;48;g1639e2cf50f_2_0"/>
          <p:cNvSpPr/>
          <p:nvPr/>
        </p:nvSpPr>
        <p:spPr>
          <a:xfrm>
            <a:off x="1475740" y="721995"/>
            <a:ext cx="3530100" cy="51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2"/>
              </a:buClr>
              <a:buSzPts val="3200"/>
              <a:buFont typeface="Arial"/>
              <a:buNone/>
            </a:pPr>
            <a:r>
              <a:rPr i="0" lang="en-US" sz="1800" u="none" cap="none" strike="noStrike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1.계획서</a:t>
            </a:r>
            <a:endParaRPr i="0" sz="1800" u="none" cap="none" strike="noStrike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cxnSp>
        <p:nvCxnSpPr>
          <p:cNvPr id="49" name="Google Shape;49;g1639e2cf50f_2_0"/>
          <p:cNvCxnSpPr/>
          <p:nvPr/>
        </p:nvCxnSpPr>
        <p:spPr>
          <a:xfrm>
            <a:off x="1475740" y="1464945"/>
            <a:ext cx="6122100" cy="120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50" name="Google Shape;50;g1639e2cf50f_2_0"/>
          <p:cNvSpPr/>
          <p:nvPr/>
        </p:nvSpPr>
        <p:spPr>
          <a:xfrm>
            <a:off x="1475740" y="1224280"/>
            <a:ext cx="5466000" cy="25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100"/>
              <a:buFont typeface="Arial"/>
              <a:buNone/>
            </a:pPr>
            <a:r>
              <a:rPr i="0" lang="en-US" sz="1100" u="none" cap="none" strike="noStrike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  1.1 프로젝트 추진 개요</a:t>
            </a:r>
            <a:endParaRPr i="0" sz="1100" u="none" cap="none" strike="noStrike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cxnSp>
        <p:nvCxnSpPr>
          <p:cNvPr id="51" name="Google Shape;51;g1639e2cf50f_2_0"/>
          <p:cNvCxnSpPr/>
          <p:nvPr/>
        </p:nvCxnSpPr>
        <p:spPr>
          <a:xfrm>
            <a:off x="1475740" y="1904365"/>
            <a:ext cx="6122100" cy="1200"/>
          </a:xfrm>
          <a:prstGeom prst="straightConnector1">
            <a:avLst/>
          </a:prstGeom>
          <a:noFill/>
          <a:ln cap="flat" cmpd="sng" w="12700">
            <a:solidFill>
              <a:srgbClr val="333333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52" name="Google Shape;52;g1639e2cf50f_2_0"/>
          <p:cNvSpPr/>
          <p:nvPr/>
        </p:nvSpPr>
        <p:spPr>
          <a:xfrm>
            <a:off x="1475740" y="1652905"/>
            <a:ext cx="5466000" cy="25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100"/>
              <a:buFont typeface="Arial"/>
              <a:buNone/>
            </a:pPr>
            <a:r>
              <a:rPr i="0" lang="en-US" sz="1100" u="none" cap="none" strike="noStrike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  1.2 프로젝트 구축 범위</a:t>
            </a:r>
            <a:endParaRPr i="0" sz="1100" u="none" cap="none" strike="noStrike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cxnSp>
        <p:nvCxnSpPr>
          <p:cNvPr id="53" name="Google Shape;53;g1639e2cf50f_2_0"/>
          <p:cNvCxnSpPr/>
          <p:nvPr/>
        </p:nvCxnSpPr>
        <p:spPr>
          <a:xfrm>
            <a:off x="1475740" y="2344420"/>
            <a:ext cx="6122100" cy="120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54" name="Google Shape;54;g1639e2cf50f_2_0"/>
          <p:cNvSpPr/>
          <p:nvPr/>
        </p:nvSpPr>
        <p:spPr>
          <a:xfrm>
            <a:off x="1475740" y="2098675"/>
            <a:ext cx="5466000" cy="25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100"/>
              <a:buFont typeface="Arial"/>
              <a:buNone/>
            </a:pPr>
            <a:r>
              <a:rPr i="0" lang="en-US" sz="1100" u="none" cap="none" strike="noStrike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  1.3  프로젝트 조직 및 역할</a:t>
            </a:r>
            <a:endParaRPr i="0" sz="1100" u="none" cap="none" strike="noStrike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cxnSp>
        <p:nvCxnSpPr>
          <p:cNvPr id="55" name="Google Shape;55;g1639e2cf50f_2_0"/>
          <p:cNvCxnSpPr/>
          <p:nvPr/>
        </p:nvCxnSpPr>
        <p:spPr>
          <a:xfrm>
            <a:off x="1475740" y="2783840"/>
            <a:ext cx="6122100" cy="120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56" name="Google Shape;56;g1639e2cf50f_2_0"/>
          <p:cNvSpPr/>
          <p:nvPr/>
        </p:nvSpPr>
        <p:spPr>
          <a:xfrm>
            <a:off x="1475740" y="2532380"/>
            <a:ext cx="5466000" cy="25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100"/>
              <a:buFont typeface="Arial"/>
              <a:buNone/>
            </a:pPr>
            <a:r>
              <a:rPr i="0" lang="en-US" sz="1100" u="none" cap="none" strike="noStrike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  1.4  WBS</a:t>
            </a:r>
            <a:endParaRPr i="0" sz="1100" u="none" cap="none" strike="noStrike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cxnSp>
        <p:nvCxnSpPr>
          <p:cNvPr id="57" name="Google Shape;57;g1639e2cf50f_2_0"/>
          <p:cNvCxnSpPr/>
          <p:nvPr/>
        </p:nvCxnSpPr>
        <p:spPr>
          <a:xfrm>
            <a:off x="1475740" y="3223895"/>
            <a:ext cx="6122100" cy="120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58" name="Google Shape;58;g1639e2cf50f_2_0"/>
          <p:cNvSpPr/>
          <p:nvPr/>
        </p:nvSpPr>
        <p:spPr>
          <a:xfrm>
            <a:off x="1475740" y="2960370"/>
            <a:ext cx="5466000" cy="25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100"/>
              <a:buFont typeface="Arial"/>
              <a:buNone/>
            </a:pPr>
            <a:r>
              <a:rPr i="0" lang="en-US" sz="1100" u="none" cap="none" strike="noStrike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  1.5  프로젝트 일정</a:t>
            </a:r>
            <a:endParaRPr i="0" sz="1100" u="none" cap="none" strike="noStrike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cxnSp>
        <p:nvCxnSpPr>
          <p:cNvPr id="59" name="Google Shape;59;g1639e2cf50f_2_0"/>
          <p:cNvCxnSpPr/>
          <p:nvPr/>
        </p:nvCxnSpPr>
        <p:spPr>
          <a:xfrm>
            <a:off x="1475740" y="3663315"/>
            <a:ext cx="6122100" cy="120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60" name="Google Shape;60;g1639e2cf50f_2_0"/>
          <p:cNvSpPr/>
          <p:nvPr/>
        </p:nvSpPr>
        <p:spPr>
          <a:xfrm>
            <a:off x="1475740" y="3416935"/>
            <a:ext cx="5466000" cy="25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100"/>
              <a:buFont typeface="Arial"/>
              <a:buNone/>
            </a:pPr>
            <a:r>
              <a:rPr i="0" lang="en-US" sz="1100" u="none" cap="none" strike="noStrike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  1.6  프로젝트 구성도</a:t>
            </a:r>
            <a:endParaRPr i="0" sz="1100" u="none" cap="none" strike="noStrike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cxnSp>
        <p:nvCxnSpPr>
          <p:cNvPr id="61" name="Google Shape;61;g1639e2cf50f_2_0"/>
          <p:cNvCxnSpPr/>
          <p:nvPr/>
        </p:nvCxnSpPr>
        <p:spPr>
          <a:xfrm>
            <a:off x="1475740" y="4495165"/>
            <a:ext cx="6122100" cy="120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62" name="Google Shape;62;g1639e2cf50f_2_0"/>
          <p:cNvSpPr/>
          <p:nvPr/>
        </p:nvSpPr>
        <p:spPr>
          <a:xfrm>
            <a:off x="1475740" y="4248785"/>
            <a:ext cx="5466000" cy="25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100"/>
              <a:buFont typeface="Arial"/>
              <a:buNone/>
            </a:pPr>
            <a:r>
              <a:rPr i="0" lang="en-US" sz="1100" u="none" cap="none" strike="noStrike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  1.</a:t>
            </a:r>
            <a:r>
              <a:rPr lang="en-US" sz="11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8</a:t>
            </a:r>
            <a:r>
              <a:rPr i="0" lang="en-US" sz="1100" u="none" cap="none" strike="noStrike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  예상이슈</a:t>
            </a:r>
            <a:endParaRPr i="0" sz="1100" u="none" cap="none" strike="noStrike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cxnSp>
        <p:nvCxnSpPr>
          <p:cNvPr id="63" name="Google Shape;63;g1639e2cf50f_2_0"/>
          <p:cNvCxnSpPr/>
          <p:nvPr/>
        </p:nvCxnSpPr>
        <p:spPr>
          <a:xfrm>
            <a:off x="1475740" y="4074490"/>
            <a:ext cx="6122100" cy="120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64" name="Google Shape;64;g1639e2cf50f_2_0"/>
          <p:cNvSpPr/>
          <p:nvPr/>
        </p:nvSpPr>
        <p:spPr>
          <a:xfrm>
            <a:off x="1475740" y="3828110"/>
            <a:ext cx="5466000" cy="25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100"/>
              <a:buFont typeface="Arial"/>
              <a:buNone/>
            </a:pPr>
            <a:r>
              <a:rPr i="0" lang="en-US" sz="1100" u="none" cap="none" strike="noStrike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  1.7  </a:t>
            </a:r>
            <a:r>
              <a:rPr lang="en-US" sz="11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시퀀스 다이어그램</a:t>
            </a:r>
            <a:endParaRPr i="0" sz="1100" u="none" cap="none" strike="noStrike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g161112d4fea_12_90"/>
          <p:cNvPicPr preferRelativeResize="0"/>
          <p:nvPr/>
        </p:nvPicPr>
        <p:blipFill>
          <a:blip r:embed="rId3">
            <a:alphaModFix amt="45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g161112d4fea_12_90"/>
          <p:cNvSpPr txBox="1"/>
          <p:nvPr>
            <p:ph type="title"/>
          </p:nvPr>
        </p:nvSpPr>
        <p:spPr>
          <a:xfrm>
            <a:off x="457200" y="210312"/>
            <a:ext cx="35421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8CD5"/>
              </a:buClr>
              <a:buSzPts val="1800"/>
              <a:buFont typeface="Arial"/>
              <a:buNone/>
            </a:pPr>
            <a:r>
              <a:rPr b="1" lang="en-US" sz="2100">
                <a:solidFill>
                  <a:srgbClr val="1F497D"/>
                </a:solidFill>
                <a:latin typeface="Jua"/>
                <a:ea typeface="Jua"/>
                <a:cs typeface="Jua"/>
                <a:sym typeface="Jua"/>
              </a:rPr>
              <a:t>7.2. 슬랙(slack)</a:t>
            </a:r>
            <a:endParaRPr b="1" sz="2100">
              <a:solidFill>
                <a:srgbClr val="1F497D"/>
              </a:solidFill>
              <a:latin typeface="Jua"/>
              <a:ea typeface="Jua"/>
              <a:cs typeface="Jua"/>
              <a:sym typeface="Jua"/>
            </a:endParaRPr>
          </a:p>
        </p:txBody>
      </p:sp>
      <p:pic>
        <p:nvPicPr>
          <p:cNvPr id="307" name="Google Shape;307;g161112d4fea_12_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75348" y="626300"/>
            <a:ext cx="4279399" cy="419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g161112d4fea_12_9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0948" y="626300"/>
            <a:ext cx="4279401" cy="42018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" name="Google Shape;313;g161112d4fea_12_95"/>
          <p:cNvPicPr preferRelativeResize="0"/>
          <p:nvPr/>
        </p:nvPicPr>
        <p:blipFill>
          <a:blip r:embed="rId3">
            <a:alphaModFix amt="45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g161112d4fea_12_95"/>
          <p:cNvSpPr txBox="1"/>
          <p:nvPr>
            <p:ph type="title"/>
          </p:nvPr>
        </p:nvSpPr>
        <p:spPr>
          <a:xfrm>
            <a:off x="457200" y="210312"/>
            <a:ext cx="35421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8CD5"/>
              </a:buClr>
              <a:buSzPts val="1800"/>
              <a:buFont typeface="Arial"/>
              <a:buNone/>
            </a:pPr>
            <a:r>
              <a:rPr b="1" lang="en-US" sz="2100">
                <a:solidFill>
                  <a:srgbClr val="1F497D"/>
                </a:solidFill>
                <a:latin typeface="Jua"/>
                <a:ea typeface="Jua"/>
                <a:cs typeface="Jua"/>
                <a:sym typeface="Jua"/>
              </a:rPr>
              <a:t>7.3. 노션(notion)</a:t>
            </a:r>
            <a:endParaRPr b="1" sz="2100">
              <a:solidFill>
                <a:srgbClr val="1F497D"/>
              </a:solidFill>
              <a:latin typeface="Jua"/>
              <a:ea typeface="Jua"/>
              <a:cs typeface="Jua"/>
              <a:sym typeface="Jua"/>
            </a:endParaRPr>
          </a:p>
        </p:txBody>
      </p:sp>
      <p:pic>
        <p:nvPicPr>
          <p:cNvPr id="315" name="Google Shape;315;g161112d4fea_12_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38925" y="689475"/>
            <a:ext cx="6466148" cy="1979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g161112d4fea_12_9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38925" y="2765660"/>
            <a:ext cx="6466148" cy="22915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g1639e105e32_11_12"/>
          <p:cNvPicPr preferRelativeResize="0"/>
          <p:nvPr/>
        </p:nvPicPr>
        <p:blipFill>
          <a:blip r:embed="rId3">
            <a:alphaModFix amt="45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g1639e105e32_11_12"/>
          <p:cNvSpPr txBox="1"/>
          <p:nvPr>
            <p:ph type="title"/>
          </p:nvPr>
        </p:nvSpPr>
        <p:spPr>
          <a:xfrm>
            <a:off x="457200" y="210312"/>
            <a:ext cx="35421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8CD5"/>
              </a:buClr>
              <a:buSzPts val="1800"/>
              <a:buFont typeface="Arial"/>
              <a:buNone/>
            </a:pPr>
            <a:r>
              <a:rPr b="1" lang="en-US" sz="2100">
                <a:solidFill>
                  <a:srgbClr val="1F497D"/>
                </a:solidFill>
                <a:latin typeface="Jua"/>
                <a:ea typeface="Jua"/>
                <a:cs typeface="Jua"/>
                <a:sym typeface="Jua"/>
              </a:rPr>
              <a:t>8</a:t>
            </a:r>
            <a:r>
              <a:rPr b="1" lang="en-US" sz="2100">
                <a:solidFill>
                  <a:srgbClr val="1F497D"/>
                </a:solidFill>
                <a:latin typeface="Jua"/>
                <a:ea typeface="Jua"/>
                <a:cs typeface="Jua"/>
                <a:sym typeface="Jua"/>
              </a:rPr>
              <a:t>. 데이터베이스 엔티티 관계도</a:t>
            </a:r>
            <a:endParaRPr b="1" sz="2100">
              <a:solidFill>
                <a:srgbClr val="1F497D"/>
              </a:solidFill>
              <a:latin typeface="Jua"/>
              <a:ea typeface="Jua"/>
              <a:cs typeface="Jua"/>
              <a:sym typeface="Jua"/>
            </a:endParaRPr>
          </a:p>
        </p:txBody>
      </p:sp>
      <p:pic>
        <p:nvPicPr>
          <p:cNvPr id="323" name="Google Shape;323;g1639e105e32_11_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36575" y="795800"/>
            <a:ext cx="6270849" cy="395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" name="Google Shape;328;g1639e105e32_11_18"/>
          <p:cNvPicPr preferRelativeResize="0"/>
          <p:nvPr/>
        </p:nvPicPr>
        <p:blipFill>
          <a:blip r:embed="rId3">
            <a:alphaModFix amt="45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g1639e105e32_11_18"/>
          <p:cNvSpPr txBox="1"/>
          <p:nvPr>
            <p:ph type="title"/>
          </p:nvPr>
        </p:nvSpPr>
        <p:spPr>
          <a:xfrm>
            <a:off x="457200" y="210312"/>
            <a:ext cx="35421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8CD5"/>
              </a:buClr>
              <a:buSzPts val="1800"/>
              <a:buFont typeface="Arial"/>
              <a:buNone/>
            </a:pPr>
            <a:r>
              <a:rPr b="1" lang="en-US" sz="2100">
                <a:solidFill>
                  <a:srgbClr val="1F497D"/>
                </a:solidFill>
                <a:latin typeface="Jua"/>
                <a:ea typeface="Jua"/>
                <a:cs typeface="Jua"/>
                <a:sym typeface="Jua"/>
              </a:rPr>
              <a:t>9</a:t>
            </a:r>
            <a:r>
              <a:rPr b="1" lang="en-US" sz="2100">
                <a:solidFill>
                  <a:srgbClr val="1F497D"/>
                </a:solidFill>
                <a:latin typeface="Jua"/>
                <a:ea typeface="Jua"/>
                <a:cs typeface="Jua"/>
                <a:sym typeface="Jua"/>
              </a:rPr>
              <a:t>. 시각화</a:t>
            </a:r>
            <a:endParaRPr b="1" sz="2100">
              <a:solidFill>
                <a:srgbClr val="1F497D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330" name="Google Shape;330;g1639e105e32_11_18"/>
          <p:cNvSpPr/>
          <p:nvPr/>
        </p:nvSpPr>
        <p:spPr>
          <a:xfrm>
            <a:off x="242575" y="1025675"/>
            <a:ext cx="3964500" cy="3217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1" name="Google Shape;331;g1639e105e32_11_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32530" y="2563825"/>
            <a:ext cx="4400677" cy="2541849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g1639e105e32_11_18"/>
          <p:cNvSpPr txBox="1"/>
          <p:nvPr/>
        </p:nvSpPr>
        <p:spPr>
          <a:xfrm>
            <a:off x="1393297" y="979725"/>
            <a:ext cx="16668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latin typeface="Malgun Gothic"/>
                <a:ea typeface="Malgun Gothic"/>
                <a:cs typeface="Malgun Gothic"/>
                <a:sym typeface="Malgun Gothic"/>
              </a:rPr>
              <a:t>전기차 충전소 현황</a:t>
            </a:r>
            <a:endParaRPr sz="9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33" name="Google Shape;333;g1639e105e32_11_18"/>
          <p:cNvPicPr preferRelativeResize="0"/>
          <p:nvPr/>
        </p:nvPicPr>
        <p:blipFill rotWithShape="1">
          <a:blip r:embed="rId5">
            <a:alphaModFix/>
          </a:blip>
          <a:srcRect b="3133" l="6217" r="0" t="3600"/>
          <a:stretch/>
        </p:blipFill>
        <p:spPr>
          <a:xfrm>
            <a:off x="324300" y="1251925"/>
            <a:ext cx="3808600" cy="2903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g1639e105e32_11_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32526" y="42350"/>
            <a:ext cx="4400674" cy="2477902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g1639e105e32_11_18"/>
          <p:cNvSpPr/>
          <p:nvPr/>
        </p:nvSpPr>
        <p:spPr>
          <a:xfrm>
            <a:off x="4689625" y="2623175"/>
            <a:ext cx="250800" cy="24426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0" name="Google Shape;340;g1639e105e32_11_0"/>
          <p:cNvPicPr preferRelativeResize="0"/>
          <p:nvPr/>
        </p:nvPicPr>
        <p:blipFill>
          <a:blip r:embed="rId3">
            <a:alphaModFix amt="45000"/>
          </a:blip>
          <a:stretch>
            <a:fillRect/>
          </a:stretch>
        </p:blipFill>
        <p:spPr>
          <a:xfrm>
            <a:off x="-79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g1639e105e32_11_0"/>
          <p:cNvSpPr txBox="1"/>
          <p:nvPr>
            <p:ph type="title"/>
          </p:nvPr>
        </p:nvSpPr>
        <p:spPr>
          <a:xfrm>
            <a:off x="457200" y="210312"/>
            <a:ext cx="35421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8CD5"/>
              </a:buClr>
              <a:buSzPts val="1800"/>
              <a:buFont typeface="Arial"/>
              <a:buNone/>
            </a:pPr>
            <a:r>
              <a:rPr b="1" lang="en-US" sz="2100">
                <a:solidFill>
                  <a:srgbClr val="1F497D"/>
                </a:solidFill>
                <a:latin typeface="Jua"/>
                <a:ea typeface="Jua"/>
                <a:cs typeface="Jua"/>
                <a:sym typeface="Jua"/>
              </a:rPr>
              <a:t>10.1.</a:t>
            </a:r>
            <a:r>
              <a:rPr b="1" lang="en-US" sz="2100">
                <a:solidFill>
                  <a:srgbClr val="1F497D"/>
                </a:solidFill>
                <a:latin typeface="Jua"/>
                <a:ea typeface="Jua"/>
                <a:cs typeface="Jua"/>
                <a:sym typeface="Jua"/>
              </a:rPr>
              <a:t> 코드</a:t>
            </a:r>
            <a:endParaRPr b="1" sz="2100">
              <a:solidFill>
                <a:srgbClr val="1F497D"/>
              </a:solidFill>
              <a:latin typeface="Jua"/>
              <a:ea typeface="Jua"/>
              <a:cs typeface="Jua"/>
              <a:sym typeface="Jua"/>
            </a:endParaRPr>
          </a:p>
        </p:txBody>
      </p:sp>
      <p:pic>
        <p:nvPicPr>
          <p:cNvPr id="342" name="Google Shape;342;g1639e105e32_11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55150" y="580450"/>
            <a:ext cx="4925825" cy="1983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g1639e105e32_11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55150" y="2660425"/>
            <a:ext cx="4925824" cy="2337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g1639e105e32_11_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4250" y="580450"/>
            <a:ext cx="3372199" cy="4417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9" name="Google Shape;349;g1639e105e32_11_23"/>
          <p:cNvPicPr preferRelativeResize="0"/>
          <p:nvPr/>
        </p:nvPicPr>
        <p:blipFill>
          <a:blip r:embed="rId3">
            <a:alphaModFix amt="45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g1639e105e32_11_23"/>
          <p:cNvSpPr txBox="1"/>
          <p:nvPr>
            <p:ph type="title"/>
          </p:nvPr>
        </p:nvSpPr>
        <p:spPr>
          <a:xfrm>
            <a:off x="457200" y="210312"/>
            <a:ext cx="35421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8CD5"/>
              </a:buClr>
              <a:buSzPts val="1800"/>
              <a:buFont typeface="Arial"/>
              <a:buNone/>
            </a:pPr>
            <a:r>
              <a:rPr b="1" lang="en-US" sz="2100">
                <a:solidFill>
                  <a:srgbClr val="1F497D"/>
                </a:solidFill>
                <a:latin typeface="Jua"/>
                <a:ea typeface="Jua"/>
                <a:cs typeface="Jua"/>
                <a:sym typeface="Jua"/>
              </a:rPr>
              <a:t>10.2.</a:t>
            </a:r>
            <a:r>
              <a:rPr b="1" lang="en-US" sz="2100">
                <a:solidFill>
                  <a:srgbClr val="1F497D"/>
                </a:solidFill>
                <a:latin typeface="Jua"/>
                <a:ea typeface="Jua"/>
                <a:cs typeface="Jua"/>
                <a:sym typeface="Jua"/>
              </a:rPr>
              <a:t> </a:t>
            </a:r>
            <a:r>
              <a:rPr b="1" lang="en-US" sz="2100">
                <a:solidFill>
                  <a:srgbClr val="1F497D"/>
                </a:solidFill>
                <a:latin typeface="Jua"/>
                <a:ea typeface="Jua"/>
                <a:cs typeface="Jua"/>
                <a:sym typeface="Jua"/>
                <a:extLst>
                  <a:ext uri="http://customooxmlschemas.google.com/">
                    <go:slidesCustomData xmlns:go="http://customooxmlschemas.google.com/" textRoundtripDataId="0"/>
                  </a:ext>
                </a:extLst>
              </a:rPr>
              <a:t>결과물</a:t>
            </a:r>
            <a:endParaRPr b="1" sz="2100">
              <a:solidFill>
                <a:srgbClr val="1F497D"/>
              </a:solidFill>
              <a:latin typeface="Jua"/>
              <a:ea typeface="Jua"/>
              <a:cs typeface="Jua"/>
              <a:sym typeface="Jua"/>
            </a:endParaRPr>
          </a:p>
        </p:txBody>
      </p:sp>
      <p:pic>
        <p:nvPicPr>
          <p:cNvPr id="351" name="Google Shape;351;g1639e105e32_11_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" y="916225"/>
            <a:ext cx="3768075" cy="401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g1639e105e32_11_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00976" y="916225"/>
            <a:ext cx="4318199" cy="4016449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g1639e105e32_11_23"/>
          <p:cNvSpPr/>
          <p:nvPr/>
        </p:nvSpPr>
        <p:spPr>
          <a:xfrm>
            <a:off x="448300" y="525900"/>
            <a:ext cx="2499900" cy="303900"/>
          </a:xfrm>
          <a:prstGeom prst="rect">
            <a:avLst/>
          </a:prstGeom>
          <a:solidFill>
            <a:srgbClr val="D8D8D8">
              <a:alpha val="4908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04042"/>
              </a:buClr>
              <a:buSzPts val="1800"/>
              <a:buFont typeface="Arial"/>
              <a:buNone/>
            </a:pPr>
            <a:r>
              <a:rPr lang="en-US" sz="1600">
                <a:solidFill>
                  <a:schemeClr val="dk1"/>
                </a:solidFill>
                <a:uFill>
                  <a:noFill/>
                </a:uFill>
                <a:latin typeface="Jua"/>
                <a:ea typeface="Jua"/>
                <a:cs typeface="Jua"/>
                <a:sym typeface="Jua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http://172.20.66.88:8501</a:t>
            </a:r>
            <a:endParaRPr sz="1600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" name="Google Shape;358;g1639e105e32_11_141"/>
          <p:cNvPicPr preferRelativeResize="0"/>
          <p:nvPr/>
        </p:nvPicPr>
        <p:blipFill>
          <a:blip r:embed="rId3">
            <a:alphaModFix amt="45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g1639e105e32_11_141"/>
          <p:cNvSpPr txBox="1"/>
          <p:nvPr>
            <p:ph type="title"/>
          </p:nvPr>
        </p:nvSpPr>
        <p:spPr>
          <a:xfrm>
            <a:off x="457200" y="210312"/>
            <a:ext cx="35421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8CD5"/>
              </a:buClr>
              <a:buSzPts val="1800"/>
              <a:buFont typeface="Arial"/>
              <a:buNone/>
            </a:pPr>
            <a:r>
              <a:rPr b="1" lang="en-US" sz="2100">
                <a:solidFill>
                  <a:srgbClr val="1F497D"/>
                </a:solidFill>
                <a:latin typeface="Jua"/>
                <a:ea typeface="Jua"/>
                <a:cs typeface="Jua"/>
                <a:sym typeface="Jua"/>
              </a:rPr>
              <a:t>11. 힘들었던 점/어려웠던 점</a:t>
            </a:r>
            <a:endParaRPr b="1" sz="2100">
              <a:solidFill>
                <a:srgbClr val="1F497D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360" name="Google Shape;360;g1639e105e32_11_141"/>
          <p:cNvSpPr/>
          <p:nvPr/>
        </p:nvSpPr>
        <p:spPr>
          <a:xfrm>
            <a:off x="916050" y="559800"/>
            <a:ext cx="7311900" cy="4023900"/>
          </a:xfrm>
          <a:prstGeom prst="rect">
            <a:avLst/>
          </a:prstGeom>
          <a:solidFill>
            <a:srgbClr val="FFFFFF">
              <a:alpha val="312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g1639e105e32_11_141"/>
          <p:cNvSpPr txBox="1"/>
          <p:nvPr/>
        </p:nvSpPr>
        <p:spPr>
          <a:xfrm>
            <a:off x="1053000" y="1725150"/>
            <a:ext cx="70380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ua"/>
              <a:buChar char="-"/>
            </a:pPr>
            <a:r>
              <a:rPr lang="en-US">
                <a:latin typeface="Jua"/>
                <a:ea typeface="Jua"/>
                <a:cs typeface="Jua"/>
                <a:sym typeface="Jua"/>
              </a:rPr>
              <a:t>Shiny에서 위치 표시 방법을 찾기 어려웠음 -&gt; Streamlit 사용</a:t>
            </a:r>
            <a:endParaRPr>
              <a:latin typeface="Jua"/>
              <a:ea typeface="Jua"/>
              <a:cs typeface="Jua"/>
              <a:sym typeface="Jua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ua"/>
              <a:buChar char="-"/>
            </a:pPr>
            <a:r>
              <a:rPr lang="en-US">
                <a:latin typeface="Jua"/>
                <a:ea typeface="Jua"/>
                <a:cs typeface="Jua"/>
                <a:sym typeface="Jua"/>
              </a:rPr>
              <a:t>문서화 작업에 어려움을 느낌</a:t>
            </a:r>
            <a:endParaRPr>
              <a:latin typeface="Jua"/>
              <a:ea typeface="Jua"/>
              <a:cs typeface="Jua"/>
              <a:sym typeface="Jua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ua"/>
              <a:buChar char="-"/>
            </a:pPr>
            <a:r>
              <a:rPr lang="en-US">
                <a:latin typeface="Jua"/>
                <a:ea typeface="Jua"/>
                <a:cs typeface="Jua"/>
                <a:sym typeface="Jua"/>
              </a:rPr>
              <a:t>업무 분담 때문에 주제 난이도 조절이 어려웠음</a:t>
            </a:r>
            <a:endParaRPr>
              <a:latin typeface="Jua"/>
              <a:ea typeface="Jua"/>
              <a:cs typeface="Jua"/>
              <a:sym typeface="Jua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6" name="Google Shape;366;g161112d4fea_12_53"/>
          <p:cNvPicPr preferRelativeResize="0"/>
          <p:nvPr/>
        </p:nvPicPr>
        <p:blipFill>
          <a:blip r:embed="rId3">
            <a:alphaModFix amt="45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g161112d4fea_12_53"/>
          <p:cNvSpPr/>
          <p:nvPr/>
        </p:nvSpPr>
        <p:spPr>
          <a:xfrm>
            <a:off x="916050" y="559800"/>
            <a:ext cx="7311900" cy="4023900"/>
          </a:xfrm>
          <a:prstGeom prst="rect">
            <a:avLst/>
          </a:prstGeom>
          <a:solidFill>
            <a:srgbClr val="FFFFFF">
              <a:alpha val="312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g161112d4fea_12_53"/>
          <p:cNvSpPr txBox="1"/>
          <p:nvPr/>
        </p:nvSpPr>
        <p:spPr>
          <a:xfrm>
            <a:off x="1064700" y="1817275"/>
            <a:ext cx="7014600" cy="14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500">
                <a:solidFill>
                  <a:schemeClr val="dk2"/>
                </a:solidFill>
                <a:latin typeface="Jua"/>
                <a:ea typeface="Jua"/>
                <a:cs typeface="Jua"/>
                <a:sym typeface="Jua"/>
              </a:rPr>
              <a:t>QnA</a:t>
            </a:r>
            <a:endParaRPr sz="8500">
              <a:solidFill>
                <a:schemeClr val="dk2"/>
              </a:solidFill>
              <a:latin typeface="Jua"/>
              <a:ea typeface="Jua"/>
              <a:cs typeface="Jua"/>
              <a:sym typeface="Jua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3" name="Google Shape;373;g1639e105e32_0_23"/>
          <p:cNvPicPr preferRelativeResize="0"/>
          <p:nvPr/>
        </p:nvPicPr>
        <p:blipFill>
          <a:blip r:embed="rId3">
            <a:alphaModFix amt="45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g1639e105e32_0_23"/>
          <p:cNvSpPr/>
          <p:nvPr/>
        </p:nvSpPr>
        <p:spPr>
          <a:xfrm>
            <a:off x="916050" y="559800"/>
            <a:ext cx="7311900" cy="4023900"/>
          </a:xfrm>
          <a:prstGeom prst="rect">
            <a:avLst/>
          </a:prstGeom>
          <a:solidFill>
            <a:srgbClr val="FFFFFF">
              <a:alpha val="312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g1639e105e32_0_23"/>
          <p:cNvSpPr txBox="1"/>
          <p:nvPr/>
        </p:nvSpPr>
        <p:spPr>
          <a:xfrm>
            <a:off x="1064700" y="1817275"/>
            <a:ext cx="7014600" cy="14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500">
                <a:solidFill>
                  <a:schemeClr val="dk2"/>
                </a:solidFill>
                <a:latin typeface="Jua"/>
                <a:ea typeface="Jua"/>
                <a:cs typeface="Jua"/>
                <a:sym typeface="Jua"/>
              </a:rPr>
              <a:t>Thank you</a:t>
            </a:r>
            <a:endParaRPr sz="8500">
              <a:solidFill>
                <a:schemeClr val="dk2"/>
              </a:solidFill>
              <a:latin typeface="Jua"/>
              <a:ea typeface="Jua"/>
              <a:cs typeface="Jua"/>
              <a:sym typeface="Ju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3"/>
          <p:cNvPicPr preferRelativeResize="0"/>
          <p:nvPr/>
        </p:nvPicPr>
        <p:blipFill>
          <a:blip r:embed="rId3">
            <a:alphaModFix amt="45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3"/>
          <p:cNvSpPr/>
          <p:nvPr/>
        </p:nvSpPr>
        <p:spPr>
          <a:xfrm>
            <a:off x="916050" y="767225"/>
            <a:ext cx="7311900" cy="4023900"/>
          </a:xfrm>
          <a:prstGeom prst="rect">
            <a:avLst/>
          </a:prstGeom>
          <a:solidFill>
            <a:srgbClr val="FFFFFF">
              <a:alpha val="312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3"/>
          <p:cNvSpPr txBox="1"/>
          <p:nvPr>
            <p:ph type="title"/>
          </p:nvPr>
        </p:nvSpPr>
        <p:spPr>
          <a:xfrm>
            <a:off x="350520" y="356870"/>
            <a:ext cx="56751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8CD5"/>
              </a:buClr>
              <a:buSzPct val="100000"/>
              <a:buFont typeface="Arial"/>
              <a:buNone/>
            </a:pPr>
            <a:r>
              <a:rPr b="1" lang="en-US" sz="3200">
                <a:solidFill>
                  <a:schemeClr val="dk2"/>
                </a:solidFill>
                <a:latin typeface="Jua"/>
                <a:ea typeface="Jua"/>
                <a:cs typeface="Jua"/>
                <a:sym typeface="Jua"/>
              </a:rPr>
              <a:t>목차</a:t>
            </a:r>
            <a:endParaRPr b="1" sz="3200">
              <a:solidFill>
                <a:schemeClr val="dk2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72" name="Google Shape;72;p3"/>
          <p:cNvSpPr/>
          <p:nvPr/>
        </p:nvSpPr>
        <p:spPr>
          <a:xfrm>
            <a:off x="1475740" y="1070610"/>
            <a:ext cx="3529965" cy="51689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2"/>
              </a:buClr>
              <a:buSzPts val="3200"/>
              <a:buFont typeface="Arial"/>
              <a:buNone/>
            </a:pPr>
            <a:r>
              <a:rPr i="0" lang="en-US" sz="1800" u="none" cap="none" strike="noStrike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2.요구사항 정의서</a:t>
            </a:r>
            <a:endParaRPr i="0" sz="1800" u="none" cap="none" strike="noStrike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73" name="Google Shape;73;p3"/>
          <p:cNvSpPr/>
          <p:nvPr/>
        </p:nvSpPr>
        <p:spPr>
          <a:xfrm>
            <a:off x="1475740" y="1747960"/>
            <a:ext cx="3530100" cy="51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2"/>
              </a:buClr>
              <a:buSzPts val="3200"/>
              <a:buFont typeface="Arial"/>
              <a:buNone/>
            </a:pPr>
            <a:r>
              <a:rPr i="0" lang="en-US" sz="1800" u="none" cap="none" strike="noStrike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3.</a:t>
            </a:r>
            <a:r>
              <a:rPr lang="en-US" sz="18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기능설계</a:t>
            </a:r>
            <a:r>
              <a:rPr i="0" lang="en-US" sz="1800" u="none" cap="none" strike="noStrike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서</a:t>
            </a:r>
            <a:endParaRPr i="0" sz="1800" u="none" cap="none" strike="noStrike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74" name="Google Shape;74;p3"/>
          <p:cNvSpPr/>
          <p:nvPr/>
        </p:nvSpPr>
        <p:spPr>
          <a:xfrm>
            <a:off x="1504565" y="3109555"/>
            <a:ext cx="3530100" cy="51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2"/>
              </a:buClr>
              <a:buSzPts val="32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5</a:t>
            </a:r>
            <a:r>
              <a:rPr i="0" lang="en-US" sz="1800" u="none" cap="none" strike="noStrike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.테이블 </a:t>
            </a:r>
            <a:r>
              <a:rPr lang="en-US" sz="18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정의서</a:t>
            </a:r>
            <a:endParaRPr i="0" sz="1800" u="none" cap="none" strike="noStrike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75" name="Google Shape;75;p3"/>
          <p:cNvSpPr/>
          <p:nvPr/>
        </p:nvSpPr>
        <p:spPr>
          <a:xfrm>
            <a:off x="1475740" y="2563830"/>
            <a:ext cx="3530100" cy="51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2"/>
              </a:buClr>
              <a:buSzPts val="3200"/>
              <a:buFont typeface="Arial"/>
              <a:buNone/>
            </a:pPr>
            <a:r>
              <a:rPr i="0" lang="en-US" sz="1800" u="none" cap="none" strike="noStrike">
                <a:latin typeface="Jua"/>
                <a:ea typeface="Jua"/>
                <a:cs typeface="Jua"/>
                <a:sym typeface="Jua"/>
              </a:rPr>
              <a:t>4.</a:t>
            </a:r>
            <a:r>
              <a:rPr i="0" lang="en-US" sz="1800" u="none" cap="none" strike="noStrike">
                <a:latin typeface="Jua"/>
                <a:ea typeface="Jua"/>
                <a:cs typeface="Jua"/>
                <a:sym typeface="Jua"/>
              </a:rPr>
              <a:t>테이블 </a:t>
            </a:r>
            <a:r>
              <a:rPr lang="en-US" sz="18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목록</a:t>
            </a:r>
            <a:endParaRPr sz="1800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2"/>
              </a:buClr>
              <a:buSzPts val="3200"/>
              <a:buFont typeface="Arial"/>
              <a:buNone/>
            </a:pPr>
            <a:r>
              <a:t/>
            </a:r>
            <a:endParaRPr sz="1800"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76" name="Google Shape;76;p3"/>
          <p:cNvSpPr/>
          <p:nvPr/>
        </p:nvSpPr>
        <p:spPr>
          <a:xfrm>
            <a:off x="1475665" y="3776605"/>
            <a:ext cx="3530100" cy="51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2"/>
              </a:buClr>
              <a:buSzPts val="32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6</a:t>
            </a:r>
            <a:r>
              <a:rPr i="0" lang="en-US" sz="1800" u="none" cap="none" strike="noStrike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.</a:t>
            </a:r>
            <a:r>
              <a:rPr lang="en-US" sz="18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회의록</a:t>
            </a:r>
            <a:endParaRPr i="0" sz="1800" u="none" cap="none" strike="noStrike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g161112d4fea_12_65"/>
          <p:cNvPicPr preferRelativeResize="0"/>
          <p:nvPr/>
        </p:nvPicPr>
        <p:blipFill>
          <a:blip r:embed="rId3">
            <a:alphaModFix amt="45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g161112d4fea_12_65"/>
          <p:cNvSpPr/>
          <p:nvPr/>
        </p:nvSpPr>
        <p:spPr>
          <a:xfrm>
            <a:off x="916050" y="767225"/>
            <a:ext cx="7311900" cy="4023900"/>
          </a:xfrm>
          <a:prstGeom prst="rect">
            <a:avLst/>
          </a:prstGeom>
          <a:solidFill>
            <a:srgbClr val="FFFFFF">
              <a:alpha val="312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g161112d4fea_12_65"/>
          <p:cNvSpPr txBox="1"/>
          <p:nvPr>
            <p:ph type="title"/>
          </p:nvPr>
        </p:nvSpPr>
        <p:spPr>
          <a:xfrm>
            <a:off x="350520" y="356870"/>
            <a:ext cx="56751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8CD5"/>
              </a:buClr>
              <a:buSzPct val="100000"/>
              <a:buFont typeface="Arial"/>
              <a:buNone/>
            </a:pPr>
            <a:r>
              <a:rPr b="1" lang="en-US" sz="3200">
                <a:solidFill>
                  <a:schemeClr val="dk2"/>
                </a:solidFill>
                <a:latin typeface="Jua"/>
                <a:ea typeface="Jua"/>
                <a:cs typeface="Jua"/>
                <a:sym typeface="Jua"/>
              </a:rPr>
              <a:t>목차</a:t>
            </a:r>
            <a:endParaRPr b="1" sz="3200">
              <a:solidFill>
                <a:schemeClr val="dk2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84" name="Google Shape;84;g161112d4fea_12_65"/>
          <p:cNvSpPr/>
          <p:nvPr/>
        </p:nvSpPr>
        <p:spPr>
          <a:xfrm>
            <a:off x="1423015" y="988170"/>
            <a:ext cx="3530100" cy="51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2"/>
              </a:buClr>
              <a:buSzPts val="32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7</a:t>
            </a:r>
            <a:r>
              <a:rPr i="0" lang="en-US" sz="1800" u="none" cap="none" strike="noStrike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.</a:t>
            </a:r>
            <a:r>
              <a:rPr lang="en-US" sz="18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협업툴</a:t>
            </a:r>
            <a:endParaRPr i="0" sz="1800" u="none" cap="none" strike="noStrike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cxnSp>
        <p:nvCxnSpPr>
          <p:cNvPr id="85" name="Google Shape;85;g161112d4fea_12_65"/>
          <p:cNvCxnSpPr/>
          <p:nvPr/>
        </p:nvCxnSpPr>
        <p:spPr>
          <a:xfrm>
            <a:off x="1475740" y="1731120"/>
            <a:ext cx="6122100" cy="120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86" name="Google Shape;86;g161112d4fea_12_65"/>
          <p:cNvSpPr/>
          <p:nvPr/>
        </p:nvSpPr>
        <p:spPr>
          <a:xfrm>
            <a:off x="1475740" y="1490455"/>
            <a:ext cx="5466000" cy="25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100"/>
              <a:buFont typeface="Arial"/>
              <a:buNone/>
            </a:pPr>
            <a:r>
              <a:rPr i="0" lang="en-US" sz="1100" u="none" cap="none" strike="noStrike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  </a:t>
            </a:r>
            <a:r>
              <a:rPr lang="en-US" sz="11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7</a:t>
            </a:r>
            <a:r>
              <a:rPr i="0" lang="en-US" sz="1100" u="none" cap="none" strike="noStrike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.1 </a:t>
            </a:r>
            <a:r>
              <a:rPr lang="en-US" sz="11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깃허브(github)</a:t>
            </a:r>
            <a:endParaRPr i="0" sz="1100" u="none" cap="none" strike="noStrike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cxnSp>
        <p:nvCxnSpPr>
          <p:cNvPr id="87" name="Google Shape;87;g161112d4fea_12_65"/>
          <p:cNvCxnSpPr/>
          <p:nvPr/>
        </p:nvCxnSpPr>
        <p:spPr>
          <a:xfrm>
            <a:off x="1475740" y="2170540"/>
            <a:ext cx="6122100" cy="1200"/>
          </a:xfrm>
          <a:prstGeom prst="straightConnector1">
            <a:avLst/>
          </a:prstGeom>
          <a:noFill/>
          <a:ln cap="flat" cmpd="sng" w="12700">
            <a:solidFill>
              <a:srgbClr val="333333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88" name="Google Shape;88;g161112d4fea_12_65"/>
          <p:cNvSpPr/>
          <p:nvPr/>
        </p:nvSpPr>
        <p:spPr>
          <a:xfrm>
            <a:off x="1475740" y="1919080"/>
            <a:ext cx="5466000" cy="25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100"/>
              <a:buFont typeface="Arial"/>
              <a:buNone/>
            </a:pPr>
            <a:r>
              <a:rPr i="0" lang="en-US" sz="1100" u="none" cap="none" strike="noStrike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  </a:t>
            </a:r>
            <a:r>
              <a:rPr lang="en-US" sz="11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7</a:t>
            </a:r>
            <a:r>
              <a:rPr i="0" lang="en-US" sz="1100" u="none" cap="none" strike="noStrike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.2 </a:t>
            </a:r>
            <a:r>
              <a:rPr lang="en-US" sz="11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슬랙(slack)</a:t>
            </a:r>
            <a:endParaRPr i="0" sz="1100" u="none" cap="none" strike="noStrike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cxnSp>
        <p:nvCxnSpPr>
          <p:cNvPr id="89" name="Google Shape;89;g161112d4fea_12_65"/>
          <p:cNvCxnSpPr/>
          <p:nvPr/>
        </p:nvCxnSpPr>
        <p:spPr>
          <a:xfrm>
            <a:off x="1475740" y="2610595"/>
            <a:ext cx="6122100" cy="120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90" name="Google Shape;90;g161112d4fea_12_65"/>
          <p:cNvSpPr/>
          <p:nvPr/>
        </p:nvSpPr>
        <p:spPr>
          <a:xfrm>
            <a:off x="1475740" y="2364850"/>
            <a:ext cx="5466000" cy="25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100"/>
              <a:buFont typeface="Arial"/>
              <a:buNone/>
            </a:pPr>
            <a:r>
              <a:rPr i="0" lang="en-US" sz="1100" u="none" cap="none" strike="noStrike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  </a:t>
            </a:r>
            <a:r>
              <a:rPr lang="en-US" sz="11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7</a:t>
            </a:r>
            <a:r>
              <a:rPr i="0" lang="en-US" sz="1100" u="none" cap="none" strike="noStrike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.3 </a:t>
            </a:r>
            <a:r>
              <a:rPr lang="en-US" sz="11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노션(notion)</a:t>
            </a:r>
            <a:endParaRPr i="0" sz="1100" u="none" cap="none" strike="noStrike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91" name="Google Shape;91;g161112d4fea_12_65"/>
          <p:cNvSpPr/>
          <p:nvPr/>
        </p:nvSpPr>
        <p:spPr>
          <a:xfrm>
            <a:off x="1423015" y="2658220"/>
            <a:ext cx="3530100" cy="51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2"/>
              </a:buClr>
              <a:buSzPts val="32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8</a:t>
            </a:r>
            <a:r>
              <a:rPr i="0" lang="en-US" sz="1800" u="none" cap="none" strike="noStrike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.</a:t>
            </a:r>
            <a:r>
              <a:rPr lang="en-US" sz="18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엔티티 관계도</a:t>
            </a:r>
            <a:endParaRPr i="0" sz="1800" u="none" cap="none" strike="noStrike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92" name="Google Shape;92;g161112d4fea_12_65"/>
          <p:cNvSpPr/>
          <p:nvPr/>
        </p:nvSpPr>
        <p:spPr>
          <a:xfrm>
            <a:off x="1423015" y="3064070"/>
            <a:ext cx="3530100" cy="51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2"/>
              </a:buClr>
              <a:buSzPts val="32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9</a:t>
            </a:r>
            <a:r>
              <a:rPr i="0" lang="en-US" sz="1800" u="none" cap="none" strike="noStrike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.</a:t>
            </a:r>
            <a:r>
              <a:rPr lang="en-US" sz="18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시각화</a:t>
            </a:r>
            <a:endParaRPr i="0" sz="1800" u="none" cap="none" strike="noStrike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93" name="Google Shape;93;g161112d4fea_12_65"/>
          <p:cNvSpPr/>
          <p:nvPr/>
        </p:nvSpPr>
        <p:spPr>
          <a:xfrm>
            <a:off x="1423015" y="3479520"/>
            <a:ext cx="3530100" cy="51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2"/>
              </a:buClr>
              <a:buSzPts val="32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10</a:t>
            </a:r>
            <a:r>
              <a:rPr i="0" lang="en-US" sz="1800" u="none" cap="none" strike="noStrike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.</a:t>
            </a:r>
            <a:r>
              <a:rPr lang="en-US" sz="18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알고리즘</a:t>
            </a:r>
            <a:endParaRPr i="0" sz="1800" u="none" cap="none" strike="noStrike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94" name="Google Shape;94;g161112d4fea_12_65"/>
          <p:cNvSpPr/>
          <p:nvPr/>
        </p:nvSpPr>
        <p:spPr>
          <a:xfrm>
            <a:off x="1423015" y="3920220"/>
            <a:ext cx="3530100" cy="51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2"/>
              </a:buClr>
              <a:buSzPts val="32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11</a:t>
            </a:r>
            <a:r>
              <a:rPr i="0" lang="en-US" sz="1800" u="none" cap="none" strike="noStrike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.</a:t>
            </a:r>
            <a:r>
              <a:rPr lang="en-US" sz="18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힘들었던 점 / 어려웠던 점</a:t>
            </a:r>
            <a:endParaRPr i="0" sz="1800" u="none" cap="none" strike="noStrike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4"/>
          <p:cNvPicPr preferRelativeResize="0"/>
          <p:nvPr/>
        </p:nvPicPr>
        <p:blipFill>
          <a:blip r:embed="rId3">
            <a:alphaModFix amt="45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4"/>
          <p:cNvSpPr/>
          <p:nvPr/>
        </p:nvSpPr>
        <p:spPr>
          <a:xfrm>
            <a:off x="839470" y="2250440"/>
            <a:ext cx="3314100" cy="2459400"/>
          </a:xfrm>
          <a:prstGeom prst="roundRect">
            <a:avLst>
              <a:gd fmla="val 2501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Malgun Gothic"/>
              <a:buNone/>
            </a:pPr>
            <a:r>
              <a:t/>
            </a:r>
            <a:endParaRPr b="1" i="1" sz="96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4"/>
          <p:cNvSpPr/>
          <p:nvPr/>
        </p:nvSpPr>
        <p:spPr>
          <a:xfrm>
            <a:off x="4991735" y="2250440"/>
            <a:ext cx="3316500" cy="2459400"/>
          </a:xfrm>
          <a:prstGeom prst="roundRect">
            <a:avLst>
              <a:gd fmla="val 2501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Malgun Gothic"/>
              <a:buNone/>
            </a:pPr>
            <a:r>
              <a:t/>
            </a:r>
            <a:endParaRPr b="1" i="1" sz="96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4"/>
          <p:cNvSpPr txBox="1"/>
          <p:nvPr>
            <p:ph type="title"/>
          </p:nvPr>
        </p:nvSpPr>
        <p:spPr>
          <a:xfrm>
            <a:off x="457200" y="205740"/>
            <a:ext cx="3542030" cy="31559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8CD5"/>
              </a:buClr>
              <a:buSzPts val="1800"/>
              <a:buFont typeface="Arial"/>
              <a:buNone/>
            </a:pPr>
            <a:r>
              <a:rPr b="1" lang="en-US" sz="2100">
                <a:solidFill>
                  <a:schemeClr val="dk2"/>
                </a:solidFill>
                <a:latin typeface="Jua"/>
                <a:ea typeface="Jua"/>
                <a:cs typeface="Jua"/>
                <a:sym typeface="Jua"/>
              </a:rPr>
              <a:t>1.1. 프로젝트 추진 개요</a:t>
            </a:r>
            <a:endParaRPr b="1" sz="2100">
              <a:solidFill>
                <a:schemeClr val="dk2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103" name="Google Shape;103;p4"/>
          <p:cNvSpPr txBox="1"/>
          <p:nvPr/>
        </p:nvSpPr>
        <p:spPr>
          <a:xfrm>
            <a:off x="1115695" y="2661920"/>
            <a:ext cx="29190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54000" lvl="0" marL="254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Jua"/>
              <a:buChar char="•"/>
            </a:pPr>
            <a:r>
              <a:rPr i="0" lang="en-US" sz="1200" u="none" cap="none" strike="noStrike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매년 서울시의 전기차 수가 빠른 속도로 늘고 있으나 충전소는 이에 크게 미치지 못</a:t>
            </a:r>
            <a:r>
              <a:rPr lang="en-US" sz="12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함</a:t>
            </a:r>
            <a:endParaRPr i="0" sz="1200" u="none" cap="none" strike="noStrike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 i="0" sz="1200" u="none" cap="none" strike="noStrike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  <a:p>
            <a:pPr indent="-254000" lvl="0" marL="254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Jua"/>
              <a:buChar char="•"/>
            </a:pPr>
            <a:r>
              <a:rPr i="0" lang="en-US" sz="1200" u="none" cap="none" strike="noStrike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서울시 전기차 이용자들은 전기차 충전소 공급 부족 문제가 심각하다는 의견이 많</a:t>
            </a:r>
            <a:r>
              <a:rPr lang="en-US" sz="12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음</a:t>
            </a:r>
            <a:endParaRPr i="0" sz="1200" u="none" cap="none" strike="noStrike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104" name="Google Shape;104;p4"/>
          <p:cNvSpPr txBox="1"/>
          <p:nvPr/>
        </p:nvSpPr>
        <p:spPr>
          <a:xfrm>
            <a:off x="5117465" y="2774315"/>
            <a:ext cx="30606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54000" lvl="0" marL="254000" marR="0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Jua"/>
              <a:buChar char="•"/>
            </a:pPr>
            <a:r>
              <a:rPr i="0" lang="en-US" sz="1200" u="none" cap="none" strike="noStrike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서울시 전역 및 구별 전기 충전소 위치 및 충전소 현황 제공</a:t>
            </a:r>
            <a:endParaRPr i="0" sz="1200" u="none" cap="none" strike="noStrike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  <a:p>
            <a:pPr indent="0" lvl="0" marL="0" marR="0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 i="0" sz="1200" u="none" cap="none" strike="noStrike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  <a:p>
            <a:pPr indent="0" lvl="0" marL="0" marR="0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 i="0" sz="1200" u="none" cap="none" strike="noStrike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  <a:p>
            <a:pPr indent="-254000" lvl="0" marL="254000" marR="0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Jua"/>
              <a:buChar char="•"/>
            </a:pPr>
            <a:r>
              <a:rPr i="0" lang="en-US" sz="1200" u="none" cap="none" strike="noStrike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구별(지역별, 권역별) 충전소 포화 상태 정보 제공 등</a:t>
            </a:r>
            <a:endParaRPr i="0" sz="1200" u="none" cap="none" strike="noStrike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105" name="Google Shape;105;p4"/>
          <p:cNvSpPr/>
          <p:nvPr/>
        </p:nvSpPr>
        <p:spPr>
          <a:xfrm>
            <a:off x="448310" y="412115"/>
            <a:ext cx="8229000" cy="77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04042"/>
              </a:buClr>
              <a:buSzPts val="1800"/>
              <a:buFont typeface="Arial"/>
              <a:buNone/>
            </a:pPr>
            <a:r>
              <a:rPr i="0" lang="en-US" sz="1600" u="none" cap="none" strike="noStrike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본 프로젝트는 전기차 충전소 안내 서비스 제작을 목적으로 합니다.</a:t>
            </a:r>
            <a:endParaRPr sz="1600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106" name="Google Shape;106;p4"/>
          <p:cNvSpPr/>
          <p:nvPr/>
        </p:nvSpPr>
        <p:spPr>
          <a:xfrm>
            <a:off x="4991735" y="1684020"/>
            <a:ext cx="3286200" cy="375900"/>
          </a:xfrm>
          <a:prstGeom prst="rect">
            <a:avLst/>
          </a:prstGeom>
          <a:solidFill>
            <a:schemeClr val="dk2"/>
          </a:solidFill>
          <a:ln>
            <a:noFill/>
          </a:ln>
          <a:effectLst>
            <a:outerShdw blurRad="57150" rotWithShape="0" algn="ctr" dir="5400000" dist="19050">
              <a:srgbClr val="000000">
                <a:alpha val="60392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lang="en-US" sz="1600" u="none" cap="none" strike="noStrike">
                <a:solidFill>
                  <a:srgbClr val="FFFFFF"/>
                </a:solidFill>
                <a:latin typeface="Jua"/>
                <a:ea typeface="Jua"/>
                <a:cs typeface="Jua"/>
                <a:sym typeface="Jua"/>
              </a:rPr>
              <a:t>목적</a:t>
            </a:r>
            <a:endParaRPr sz="1600" u="none" cap="none" strike="noStrike">
              <a:solidFill>
                <a:srgbClr val="FFFFFF"/>
              </a:solidFill>
              <a:latin typeface="Jua"/>
              <a:ea typeface="Jua"/>
              <a:cs typeface="Jua"/>
              <a:sym typeface="Jua"/>
            </a:endParaRPr>
          </a:p>
        </p:txBody>
      </p:sp>
      <p:grpSp>
        <p:nvGrpSpPr>
          <p:cNvPr id="107" name="Google Shape;107;p4"/>
          <p:cNvGrpSpPr/>
          <p:nvPr/>
        </p:nvGrpSpPr>
        <p:grpSpPr>
          <a:xfrm>
            <a:off x="4996180" y="1073785"/>
            <a:ext cx="3301495" cy="384030"/>
            <a:chOff x="4996180" y="1073785"/>
            <a:chExt cx="3301495" cy="384030"/>
          </a:xfrm>
        </p:grpSpPr>
        <p:sp>
          <p:nvSpPr>
            <p:cNvPr id="108" name="Google Shape;108;p4"/>
            <p:cNvSpPr/>
            <p:nvPr/>
          </p:nvSpPr>
          <p:spPr>
            <a:xfrm>
              <a:off x="5616575" y="1085215"/>
              <a:ext cx="2681100" cy="372600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chemeClr val="dk1"/>
                  </a:solidFill>
                  <a:latin typeface="Jua"/>
                  <a:ea typeface="Jua"/>
                  <a:cs typeface="Jua"/>
                  <a:sym typeface="Jua"/>
                </a:rPr>
                <a:t>2022.10.04 ~ 2022.10.08 (5일)</a:t>
              </a:r>
              <a:endParaRPr b="1" i="0" sz="1400" u="none" cap="none" strike="noStrike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  <p:sp>
          <p:nvSpPr>
            <p:cNvPr id="109" name="Google Shape;109;p4"/>
            <p:cNvSpPr/>
            <p:nvPr/>
          </p:nvSpPr>
          <p:spPr>
            <a:xfrm>
              <a:off x="4996180" y="1073785"/>
              <a:ext cx="621000" cy="372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  <a:effectLst>
              <a:outerShdw blurRad="57150" rotWithShape="0" algn="ctr" dir="5400000" dist="19050">
                <a:srgbClr val="000000">
                  <a:alpha val="60392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Arial"/>
                <a:buNone/>
              </a:pPr>
              <a:r>
                <a:rPr b="1" i="0" lang="en-US" sz="1600" u="none" cap="none" strike="noStrike">
                  <a:solidFill>
                    <a:schemeClr val="lt1"/>
                  </a:solidFill>
                  <a:latin typeface="Jua"/>
                  <a:ea typeface="Jua"/>
                  <a:cs typeface="Jua"/>
                  <a:sym typeface="Jua"/>
                </a:rPr>
                <a:t>기간</a:t>
              </a:r>
              <a:endParaRPr b="1" i="0" sz="1600" u="none" cap="none" strike="noStrike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</p:grpSp>
      <p:sp>
        <p:nvSpPr>
          <p:cNvPr id="110" name="Google Shape;110;p4"/>
          <p:cNvSpPr/>
          <p:nvPr/>
        </p:nvSpPr>
        <p:spPr>
          <a:xfrm>
            <a:off x="826710" y="1684045"/>
            <a:ext cx="3286200" cy="375900"/>
          </a:xfrm>
          <a:prstGeom prst="rect">
            <a:avLst/>
          </a:prstGeom>
          <a:solidFill>
            <a:schemeClr val="dk2"/>
          </a:solidFill>
          <a:ln>
            <a:noFill/>
          </a:ln>
          <a:effectLst>
            <a:outerShdw blurRad="57150" rotWithShape="0" algn="ctr" dir="5400000" dist="19050">
              <a:srgbClr val="000000">
                <a:alpha val="6039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lang="en-US" sz="1600">
                <a:solidFill>
                  <a:srgbClr val="FFFFFF"/>
                </a:solidFill>
                <a:latin typeface="Jua"/>
                <a:ea typeface="Jua"/>
                <a:cs typeface="Jua"/>
                <a:sym typeface="Jua"/>
              </a:rPr>
              <a:t>배경</a:t>
            </a:r>
            <a:endParaRPr i="0" sz="1600" u="none" cap="none" strike="noStrike">
              <a:solidFill>
                <a:srgbClr val="FFFFFF"/>
              </a:solidFill>
              <a:latin typeface="Jua"/>
              <a:ea typeface="Jua"/>
              <a:cs typeface="Jua"/>
              <a:sym typeface="Ju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5"/>
          <p:cNvPicPr preferRelativeResize="0"/>
          <p:nvPr/>
        </p:nvPicPr>
        <p:blipFill>
          <a:blip r:embed="rId3">
            <a:alphaModFix amt="45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5"/>
          <p:cNvSpPr txBox="1"/>
          <p:nvPr>
            <p:ph type="title"/>
          </p:nvPr>
        </p:nvSpPr>
        <p:spPr>
          <a:xfrm>
            <a:off x="457200" y="205740"/>
            <a:ext cx="35421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8CD5"/>
              </a:buClr>
              <a:buSzPts val="1800"/>
              <a:buFont typeface="Arial"/>
              <a:buNone/>
            </a:pPr>
            <a:r>
              <a:rPr b="1" lang="en-US" sz="2100">
                <a:solidFill>
                  <a:srgbClr val="1F497D"/>
                </a:solidFill>
                <a:latin typeface="Jua"/>
                <a:ea typeface="Jua"/>
                <a:cs typeface="Jua"/>
                <a:sym typeface="Jua"/>
              </a:rPr>
              <a:t>1.2. 구축 범위</a:t>
            </a:r>
            <a:endParaRPr b="1" sz="2100">
              <a:solidFill>
                <a:srgbClr val="1F497D"/>
              </a:solidFill>
              <a:latin typeface="Jua"/>
              <a:ea typeface="Jua"/>
              <a:cs typeface="Jua"/>
              <a:sym typeface="Jua"/>
            </a:endParaRPr>
          </a:p>
        </p:txBody>
      </p:sp>
      <p:grpSp>
        <p:nvGrpSpPr>
          <p:cNvPr id="117" name="Google Shape;117;p5"/>
          <p:cNvGrpSpPr/>
          <p:nvPr/>
        </p:nvGrpSpPr>
        <p:grpSpPr>
          <a:xfrm>
            <a:off x="300355" y="888365"/>
            <a:ext cx="8536305" cy="3785235"/>
            <a:chOff x="300355" y="888365"/>
            <a:chExt cx="8536305" cy="3785235"/>
          </a:xfrm>
        </p:grpSpPr>
        <p:sp>
          <p:nvSpPr>
            <p:cNvPr id="118" name="Google Shape;118;p5"/>
            <p:cNvSpPr/>
            <p:nvPr/>
          </p:nvSpPr>
          <p:spPr>
            <a:xfrm>
              <a:off x="300355" y="1330960"/>
              <a:ext cx="1661160" cy="708660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333333"/>
                </a:buClr>
                <a:buSzPts val="1000"/>
                <a:buFont typeface="Malgun Gothic"/>
                <a:buNone/>
              </a:pPr>
              <a:r>
                <a:rPr b="1" i="0" lang="en-US" sz="1000" u="none" cap="none" strike="noStrike">
                  <a:solidFill>
                    <a:srgbClr val="333333"/>
                  </a:solidFill>
                  <a:latin typeface="Jua"/>
                  <a:ea typeface="Jua"/>
                  <a:cs typeface="Jua"/>
                  <a:sym typeface="Jua"/>
                </a:rPr>
                <a:t>한국전력공사</a:t>
              </a:r>
              <a:endParaRPr b="1" i="0" sz="1000" u="none" cap="none" strike="noStrike">
                <a:solidFill>
                  <a:srgbClr val="333333"/>
                </a:solidFill>
                <a:latin typeface="Jua"/>
                <a:ea typeface="Jua"/>
                <a:cs typeface="Jua"/>
                <a:sym typeface="Jua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333333"/>
                </a:buClr>
                <a:buSzPts val="1000"/>
                <a:buFont typeface="Malgun Gothic"/>
                <a:buNone/>
              </a:pPr>
              <a:r>
                <a:rPr b="1" i="0" lang="en-US" sz="1000" u="none" cap="none" strike="noStrike">
                  <a:solidFill>
                    <a:srgbClr val="333333"/>
                  </a:solidFill>
                  <a:latin typeface="Jua"/>
                  <a:ea typeface="Jua"/>
                  <a:cs typeface="Jua"/>
                  <a:sym typeface="Jua"/>
                </a:rPr>
                <a:t>전기차충전소 위경도</a:t>
              </a:r>
              <a:endParaRPr b="1" i="0" sz="1000" u="none" cap="none" strike="noStrike">
                <a:solidFill>
                  <a:srgbClr val="333333"/>
                </a:solidFill>
                <a:latin typeface="Jua"/>
                <a:ea typeface="Jua"/>
                <a:cs typeface="Jua"/>
                <a:sym typeface="Jua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hlink"/>
                </a:buClr>
                <a:buSzPts val="1000"/>
                <a:buFont typeface="Arial"/>
                <a:buNone/>
              </a:pPr>
              <a:r>
                <a:rPr i="0" lang="en-US" sz="1000" u="sng" cap="none" strike="noStrike">
                  <a:solidFill>
                    <a:schemeClr val="hlink"/>
                  </a:solidFill>
                  <a:latin typeface="Jua"/>
                  <a:ea typeface="Jua"/>
                  <a:cs typeface="Jua"/>
                  <a:sym typeface="Jua"/>
                  <a:hlinkClick r:id="rId4"/>
                </a:rPr>
                <a:t>https://www.data.go.kr/data/15102458/fileData.do</a:t>
              </a:r>
              <a:endParaRPr i="0" sz="1000" u="sng" cap="none" strike="noStrike">
                <a:solidFill>
                  <a:schemeClr val="hlink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  <p:sp>
          <p:nvSpPr>
            <p:cNvPr id="119" name="Google Shape;119;p5"/>
            <p:cNvSpPr/>
            <p:nvPr/>
          </p:nvSpPr>
          <p:spPr>
            <a:xfrm>
              <a:off x="300355" y="2183130"/>
              <a:ext cx="1661160" cy="708660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Arial"/>
                <a:buNone/>
              </a:pPr>
              <a:r>
                <a:rPr b="1" i="0" lang="en-US" sz="900" u="none" cap="none" strike="noStrike">
                  <a:solidFill>
                    <a:schemeClr val="dk1"/>
                  </a:solidFill>
                  <a:latin typeface="Jua"/>
                  <a:ea typeface="Jua"/>
                  <a:cs typeface="Jua"/>
                  <a:sym typeface="Jua"/>
                </a:rPr>
                <a:t>서울시 행정동별 </a:t>
              </a:r>
              <a:endParaRPr b="1" i="0" sz="900" u="none" cap="none" strike="noStrike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Arial"/>
                <a:buNone/>
              </a:pPr>
              <a:r>
                <a:rPr b="1" i="0" lang="en-US" sz="900" u="none" cap="none" strike="noStrike">
                  <a:solidFill>
                    <a:schemeClr val="dk1"/>
                  </a:solidFill>
                  <a:latin typeface="Jua"/>
                  <a:ea typeface="Jua"/>
                  <a:cs typeface="Jua"/>
                  <a:sym typeface="Jua"/>
                </a:rPr>
                <a:t>친환경 자동차 현황</a:t>
              </a:r>
              <a:endParaRPr b="1" i="0" sz="900" u="none" cap="none" strike="noStrike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hlink"/>
                </a:buClr>
                <a:buSzPts val="900"/>
                <a:buFont typeface="Arial"/>
                <a:buNone/>
              </a:pPr>
              <a:r>
                <a:rPr i="0" lang="en-US" sz="900" u="sng" cap="none" strike="noStrike">
                  <a:solidFill>
                    <a:schemeClr val="hlink"/>
                  </a:solidFill>
                  <a:latin typeface="Jua"/>
                  <a:ea typeface="Jua"/>
                  <a:cs typeface="Jua"/>
                  <a:sym typeface="Jua"/>
                  <a:hlinkClick r:id="rId5"/>
                </a:rPr>
                <a:t>http://data.seoul.go.kr/dataList/OA-21245/F/1/datasetView.do</a:t>
              </a:r>
              <a:endParaRPr i="0" sz="900" u="sng" cap="none" strike="noStrike">
                <a:solidFill>
                  <a:schemeClr val="hlink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  <p:sp>
          <p:nvSpPr>
            <p:cNvPr id="120" name="Google Shape;120;p5"/>
            <p:cNvSpPr/>
            <p:nvPr/>
          </p:nvSpPr>
          <p:spPr>
            <a:xfrm>
              <a:off x="3810000" y="1332230"/>
              <a:ext cx="2198370" cy="3341370"/>
            </a:xfrm>
            <a:prstGeom prst="rect">
              <a:avLst/>
            </a:prstGeom>
            <a:solidFill>
              <a:schemeClr val="lt1"/>
            </a:solidFill>
            <a:ln cap="flat" cmpd="sng" w="19050">
              <a:solidFill>
                <a:schemeClr val="dk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333333"/>
                </a:buClr>
                <a:buSzPts val="1000"/>
                <a:buFont typeface="Malgun Gothic"/>
                <a:buNone/>
              </a:pPr>
              <a:r>
                <a:rPr b="1" i="0" lang="en-US" sz="1000" u="none" cap="none" strike="noStrike">
                  <a:solidFill>
                    <a:srgbClr val="333333"/>
                  </a:solidFill>
                  <a:latin typeface="Jua"/>
                  <a:ea typeface="Jua"/>
                  <a:cs typeface="Jua"/>
                  <a:sym typeface="Jua"/>
                </a:rPr>
                <a:t>사용자 위치 주변 충전소 위치 파악</a:t>
              </a:r>
              <a:endParaRPr b="1" i="0" sz="1000" u="none" cap="none" strike="noStrike">
                <a:solidFill>
                  <a:srgbClr val="333333"/>
                </a:solidFill>
                <a:latin typeface="Jua"/>
                <a:ea typeface="Jua"/>
                <a:cs typeface="Jua"/>
                <a:sym typeface="Jua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Malgun Gothic"/>
                <a:buNone/>
              </a:pPr>
              <a:r>
                <a:t/>
              </a:r>
              <a:endParaRPr b="1" i="0" sz="1000" u="none" cap="none" strike="noStrike">
                <a:solidFill>
                  <a:srgbClr val="333333"/>
                </a:solidFill>
                <a:latin typeface="Jua"/>
                <a:ea typeface="Jua"/>
                <a:cs typeface="Jua"/>
                <a:sym typeface="Jua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333333"/>
                </a:buClr>
                <a:buSzPts val="1000"/>
                <a:buFont typeface="Malgun Gothic"/>
                <a:buNone/>
              </a:pPr>
              <a:r>
                <a:rPr b="1" i="0" lang="en-US" sz="1000" u="none" cap="none" strike="noStrike">
                  <a:solidFill>
                    <a:srgbClr val="333333"/>
                  </a:solidFill>
                  <a:latin typeface="Jua"/>
                  <a:ea typeface="Jua"/>
                  <a:cs typeface="Jua"/>
                  <a:sym typeface="Jua"/>
                </a:rPr>
                <a:t>특정 지역 내의 전기차 현황 파악</a:t>
              </a:r>
              <a:endParaRPr b="1" i="0" sz="1000" u="none" cap="none" strike="noStrike">
                <a:solidFill>
                  <a:srgbClr val="333333"/>
                </a:solidFill>
                <a:latin typeface="Jua"/>
                <a:ea typeface="Jua"/>
                <a:cs typeface="Jua"/>
                <a:sym typeface="Jua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Malgun Gothic"/>
                <a:buNone/>
              </a:pPr>
              <a:r>
                <a:t/>
              </a:r>
              <a:endParaRPr b="1" i="0" sz="1000" u="none" cap="none" strike="noStrike">
                <a:solidFill>
                  <a:srgbClr val="333333"/>
                </a:solidFill>
                <a:latin typeface="Jua"/>
                <a:ea typeface="Jua"/>
                <a:cs typeface="Jua"/>
                <a:sym typeface="Jua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333333"/>
                </a:buClr>
                <a:buSzPts val="1000"/>
                <a:buFont typeface="Malgun Gothic"/>
                <a:buNone/>
              </a:pPr>
              <a:r>
                <a:rPr b="1" i="0" lang="en-US" sz="1000" u="none" cap="none" strike="noStrike">
                  <a:solidFill>
                    <a:srgbClr val="333333"/>
                  </a:solidFill>
                  <a:latin typeface="Jua"/>
                  <a:ea typeface="Jua"/>
                  <a:cs typeface="Jua"/>
                  <a:sym typeface="Jua"/>
                </a:rPr>
                <a:t>특정 지역 내의 전기차 충전기 정보</a:t>
              </a:r>
              <a:endParaRPr b="1" i="0" sz="1000" u="none" cap="none" strike="noStrike">
                <a:solidFill>
                  <a:srgbClr val="333333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  <p:sp>
          <p:nvSpPr>
            <p:cNvPr id="121" name="Google Shape;121;p5"/>
            <p:cNvSpPr/>
            <p:nvPr/>
          </p:nvSpPr>
          <p:spPr>
            <a:xfrm>
              <a:off x="826043" y="938530"/>
              <a:ext cx="1761600" cy="28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Arial"/>
                <a:buNone/>
              </a:pPr>
              <a:r>
                <a:rPr b="1" i="0" lang="en-US" sz="1600" u="none" cap="none" strike="noStrike">
                  <a:solidFill>
                    <a:schemeClr val="dk1"/>
                  </a:solidFill>
                  <a:latin typeface="Jua"/>
                  <a:ea typeface="Jua"/>
                  <a:cs typeface="Jua"/>
                  <a:sym typeface="Jua"/>
                </a:rPr>
                <a:t>소스 데이터</a:t>
              </a:r>
              <a:endParaRPr b="1" i="0" sz="1600" u="none" cap="none" strike="noStrike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  <p:cxnSp>
          <p:nvCxnSpPr>
            <p:cNvPr id="122" name="Google Shape;122;p5"/>
            <p:cNvCxnSpPr/>
            <p:nvPr/>
          </p:nvCxnSpPr>
          <p:spPr>
            <a:xfrm>
              <a:off x="3813810" y="1255395"/>
              <a:ext cx="2186940" cy="127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ash"/>
              <a:miter lim="800000"/>
              <a:headEnd len="sm" w="sm" type="none"/>
              <a:tailEnd len="sm" w="sm" type="none"/>
            </a:ln>
          </p:spPr>
        </p:cxnSp>
        <p:sp>
          <p:nvSpPr>
            <p:cNvPr id="123" name="Google Shape;123;p5"/>
            <p:cNvSpPr/>
            <p:nvPr/>
          </p:nvSpPr>
          <p:spPr>
            <a:xfrm>
              <a:off x="4159885" y="919480"/>
              <a:ext cx="1520190" cy="28448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Arial"/>
                <a:buNone/>
              </a:pPr>
              <a:r>
                <a:rPr b="1" i="0" lang="en-US" sz="1600" u="none" cap="none" strike="noStrike">
                  <a:solidFill>
                    <a:schemeClr val="dk1"/>
                  </a:solidFill>
                  <a:latin typeface="Jua"/>
                  <a:ea typeface="Jua"/>
                  <a:cs typeface="Jua"/>
                  <a:sym typeface="Jua"/>
                </a:rPr>
                <a:t>구축 범위</a:t>
              </a:r>
              <a:endParaRPr b="1" i="0" sz="1600" u="none" cap="none" strike="noStrike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  <p:sp>
          <p:nvSpPr>
            <p:cNvPr id="124" name="Google Shape;124;p5"/>
            <p:cNvSpPr/>
            <p:nvPr/>
          </p:nvSpPr>
          <p:spPr>
            <a:xfrm>
              <a:off x="300355" y="3916680"/>
              <a:ext cx="2928620" cy="337820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chemeClr val="dk1"/>
                  </a:solidFill>
                  <a:latin typeface="Jua"/>
                  <a:ea typeface="Jua"/>
                  <a:cs typeface="Jua"/>
                  <a:sym typeface="Jua"/>
                </a:rPr>
                <a:t>마스터 데이터</a:t>
              </a:r>
              <a:endParaRPr b="1" i="0" sz="1400" u="none" cap="none" strike="noStrike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  <p:sp>
          <p:nvSpPr>
            <p:cNvPr id="125" name="Google Shape;125;p5"/>
            <p:cNvSpPr/>
            <p:nvPr/>
          </p:nvSpPr>
          <p:spPr>
            <a:xfrm>
              <a:off x="300355" y="4335145"/>
              <a:ext cx="2928620" cy="337820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chemeClr val="dk1"/>
                  </a:solidFill>
                  <a:latin typeface="Jua"/>
                  <a:ea typeface="Jua"/>
                  <a:cs typeface="Jua"/>
                  <a:sym typeface="Jua"/>
                </a:rPr>
                <a:t>연관데이터</a:t>
              </a:r>
              <a:endParaRPr b="1" i="0" sz="1400" u="none" cap="none" strike="noStrike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  <p:sp>
          <p:nvSpPr>
            <p:cNvPr id="126" name="Google Shape;126;p5"/>
            <p:cNvSpPr/>
            <p:nvPr/>
          </p:nvSpPr>
          <p:spPr>
            <a:xfrm>
              <a:off x="6695440" y="888365"/>
              <a:ext cx="2065020" cy="38227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17775" spcFirstLastPara="1" rIns="1777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Arial"/>
                <a:buNone/>
              </a:pPr>
              <a:r>
                <a:rPr b="1" i="0" lang="en-US" sz="1600" u="none" cap="none" strike="noStrike">
                  <a:solidFill>
                    <a:schemeClr val="dk1"/>
                  </a:solidFill>
                  <a:latin typeface="Jua"/>
                  <a:ea typeface="Jua"/>
                  <a:cs typeface="Jua"/>
                  <a:sym typeface="Jua"/>
                </a:rPr>
                <a:t>기대 효과</a:t>
              </a:r>
              <a:endParaRPr b="1" i="0" sz="1600" u="none" cap="none" strike="noStrike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  <p:sp>
          <p:nvSpPr>
            <p:cNvPr id="127" name="Google Shape;127;p5"/>
            <p:cNvSpPr/>
            <p:nvPr/>
          </p:nvSpPr>
          <p:spPr>
            <a:xfrm>
              <a:off x="6695440" y="1332230"/>
              <a:ext cx="2141220" cy="3341370"/>
            </a:xfrm>
            <a:prstGeom prst="rect">
              <a:avLst/>
            </a:prstGeom>
            <a:solidFill>
              <a:schemeClr val="lt1"/>
            </a:solidFill>
            <a:ln cap="flat" cmpd="sng" w="19050">
              <a:solidFill>
                <a:schemeClr val="dk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71750" lIns="71750" spcFirstLastPara="1" rIns="71750" wrap="square" tIns="7175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900" u="none" cap="none" strike="noStrike">
                  <a:solidFill>
                    <a:schemeClr val="dk1"/>
                  </a:solidFill>
                  <a:latin typeface="Jua"/>
                  <a:ea typeface="Jua"/>
                  <a:cs typeface="Jua"/>
                  <a:sym typeface="Jua"/>
                </a:rPr>
                <a:t>주거 지역 부근의 전기차 충전소 현황</a:t>
              </a:r>
              <a:r>
                <a:rPr b="1" lang="en-US" sz="900">
                  <a:solidFill>
                    <a:schemeClr val="dk1"/>
                  </a:solidFill>
                  <a:latin typeface="Jua"/>
                  <a:ea typeface="Jua"/>
                  <a:cs typeface="Jua"/>
                  <a:sym typeface="Jua"/>
                </a:rPr>
                <a:t> </a:t>
              </a:r>
              <a:r>
                <a:rPr b="1" i="0" lang="en-US" sz="900" u="none" cap="none" strike="noStrike">
                  <a:solidFill>
                    <a:schemeClr val="dk1"/>
                  </a:solidFill>
                  <a:latin typeface="Jua"/>
                  <a:ea typeface="Jua"/>
                  <a:cs typeface="Jua"/>
                  <a:sym typeface="Jua"/>
                </a:rPr>
                <a:t>정보</a:t>
              </a:r>
              <a:endParaRPr b="1" i="0" sz="900" u="none" cap="none" strike="noStrike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endParaRPr>
            </a:p>
            <a:p>
              <a:pPr indent="0" lvl="0" marL="45720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Malgun Gothic"/>
                <a:buNone/>
              </a:pPr>
              <a:r>
                <a:t/>
              </a:r>
              <a:endParaRPr b="1" sz="9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endParaRPr>
            </a:p>
            <a:p>
              <a:pPr indent="0" lvl="0" marL="45720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Malgun Gothic"/>
                <a:buNone/>
              </a:pPr>
              <a:r>
                <a:t/>
              </a:r>
              <a:endParaRPr b="1" sz="9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900" u="none" cap="none" strike="noStrike">
                  <a:solidFill>
                    <a:schemeClr val="dk1"/>
                  </a:solidFill>
                  <a:latin typeface="Jua"/>
                  <a:ea typeface="Jua"/>
                  <a:cs typeface="Jua"/>
                  <a:sym typeface="Jua"/>
                </a:rPr>
                <a:t>주거 지역 부근의 전기차 현황 정보</a:t>
              </a:r>
              <a:endParaRPr b="1" i="0" sz="900" u="none" cap="none" strike="noStrike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9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9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900">
                  <a:solidFill>
                    <a:schemeClr val="dk1"/>
                  </a:solidFill>
                  <a:latin typeface="Jua"/>
                  <a:ea typeface="Jua"/>
                  <a:cs typeface="Jua"/>
                  <a:sym typeface="Jua"/>
                </a:rPr>
                <a:t>전기차 소유자의 충전소 탐색 방식의</a:t>
              </a:r>
              <a:endParaRPr b="1" sz="9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900">
                  <a:solidFill>
                    <a:schemeClr val="dk1"/>
                  </a:solidFill>
                  <a:latin typeface="Jua"/>
                  <a:ea typeface="Jua"/>
                  <a:cs typeface="Jua"/>
                  <a:sym typeface="Jua"/>
                </a:rPr>
                <a:t>편리성을 제공</a:t>
              </a:r>
              <a:endParaRPr b="1" sz="9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  <p:cxnSp>
          <p:nvCxnSpPr>
            <p:cNvPr id="128" name="Google Shape;128;p5"/>
            <p:cNvCxnSpPr/>
            <p:nvPr/>
          </p:nvCxnSpPr>
          <p:spPr>
            <a:xfrm>
              <a:off x="6703060" y="1264920"/>
              <a:ext cx="2108200" cy="127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ash"/>
              <a:miter lim="800000"/>
              <a:headEnd len="sm" w="sm" type="none"/>
              <a:tailEnd len="sm" w="sm" type="none"/>
            </a:ln>
          </p:spPr>
        </p:cxnSp>
        <p:sp>
          <p:nvSpPr>
            <p:cNvPr id="129" name="Google Shape;129;p5"/>
            <p:cNvSpPr/>
            <p:nvPr/>
          </p:nvSpPr>
          <p:spPr>
            <a:xfrm>
              <a:off x="2045335" y="1306195"/>
              <a:ext cx="1223010" cy="734060"/>
            </a:xfrm>
            <a:prstGeom prst="roundRect">
              <a:avLst>
                <a:gd fmla="val 16667" name="adj"/>
              </a:avLst>
            </a:prstGeom>
            <a:solidFill>
              <a:schemeClr val="dk2"/>
            </a:solidFill>
            <a:ln>
              <a:noFill/>
            </a:ln>
            <a:effectLst>
              <a:outerShdw blurRad="57150" rotWithShape="0" algn="ctr" dir="5400000" dist="19050">
                <a:srgbClr val="000000">
                  <a:alpha val="60392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333333"/>
                </a:buClr>
                <a:buSzPts val="1200"/>
                <a:buFont typeface="Malgun Gothic"/>
                <a:buNone/>
              </a:pPr>
              <a:r>
                <a:rPr i="0" lang="en-US" sz="1200" u="none" cap="none" strike="noStrike">
                  <a:solidFill>
                    <a:schemeClr val="lt1"/>
                  </a:solidFill>
                  <a:latin typeface="Jua"/>
                  <a:ea typeface="Jua"/>
                  <a:cs typeface="Jua"/>
                  <a:sym typeface="Jua"/>
                </a:rPr>
                <a:t>전기차 충전소 위경도</a:t>
              </a:r>
              <a:endParaRPr i="0" sz="1200" u="none" cap="none" strike="noStrike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  <p:sp>
          <p:nvSpPr>
            <p:cNvPr id="130" name="Google Shape;130;p5"/>
            <p:cNvSpPr/>
            <p:nvPr/>
          </p:nvSpPr>
          <p:spPr>
            <a:xfrm>
              <a:off x="2045335" y="2183130"/>
              <a:ext cx="1223010" cy="708660"/>
            </a:xfrm>
            <a:prstGeom prst="roundRect">
              <a:avLst>
                <a:gd fmla="val 16667" name="adj"/>
              </a:avLst>
            </a:prstGeom>
            <a:solidFill>
              <a:schemeClr val="dk2"/>
            </a:solidFill>
            <a:ln>
              <a:noFill/>
            </a:ln>
            <a:effectLst>
              <a:outerShdw blurRad="57150" rotWithShape="0" algn="ctr" dir="5400000" dist="19050">
                <a:srgbClr val="000000">
                  <a:alpha val="60784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None/>
              </a:pPr>
              <a:r>
                <a:rPr i="0" lang="en-US" sz="1200" u="none" cap="none" strike="noStrike">
                  <a:solidFill>
                    <a:schemeClr val="lt1"/>
                  </a:solidFill>
                  <a:latin typeface="Jua"/>
                  <a:ea typeface="Jua"/>
                  <a:cs typeface="Jua"/>
                  <a:sym typeface="Jua"/>
                </a:rPr>
                <a:t>전기차 등록 현황</a:t>
              </a:r>
              <a:endParaRPr i="0" sz="1200" u="none" cap="none" strike="noStrike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  <p:cxnSp>
          <p:nvCxnSpPr>
            <p:cNvPr id="131" name="Google Shape;131;p5"/>
            <p:cNvCxnSpPr/>
            <p:nvPr/>
          </p:nvCxnSpPr>
          <p:spPr>
            <a:xfrm>
              <a:off x="300990" y="1253490"/>
              <a:ext cx="2914650" cy="127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ash"/>
              <a:miter lim="800000"/>
              <a:headEnd len="sm" w="sm" type="none"/>
              <a:tailEnd len="sm" w="sm" type="none"/>
            </a:ln>
          </p:spPr>
        </p:cxnSp>
        <p:sp>
          <p:nvSpPr>
            <p:cNvPr id="132" name="Google Shape;132;p5"/>
            <p:cNvSpPr/>
            <p:nvPr/>
          </p:nvSpPr>
          <p:spPr>
            <a:xfrm>
              <a:off x="300355" y="3034030"/>
              <a:ext cx="1661160" cy="708660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333333"/>
                </a:buClr>
                <a:buSzPts val="1000"/>
                <a:buFont typeface="Malgun Gothic"/>
                <a:buNone/>
              </a:pPr>
              <a:r>
                <a:rPr b="1" i="0" lang="en-US" sz="1000" u="none" cap="none" strike="noStrike">
                  <a:solidFill>
                    <a:srgbClr val="333333"/>
                  </a:solidFill>
                  <a:latin typeface="Jua"/>
                  <a:ea typeface="Jua"/>
                  <a:cs typeface="Jua"/>
                  <a:sym typeface="Jua"/>
                </a:rPr>
                <a:t>한국전력공사 서울시 전기차 충전소 충전량</a:t>
              </a:r>
              <a:endParaRPr b="1" i="0" sz="1000" u="none" cap="none" strike="noStrike">
                <a:solidFill>
                  <a:srgbClr val="333333"/>
                </a:solidFill>
                <a:latin typeface="Jua"/>
                <a:ea typeface="Jua"/>
                <a:cs typeface="Jua"/>
                <a:sym typeface="Jua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hlink"/>
                </a:buClr>
                <a:buSzPts val="1000"/>
                <a:buFont typeface="Arial"/>
                <a:buNone/>
              </a:pPr>
              <a:r>
                <a:rPr i="0" lang="en-US" sz="1000" u="sng" cap="none" strike="noStrike">
                  <a:solidFill>
                    <a:schemeClr val="hlink"/>
                  </a:solidFill>
                  <a:latin typeface="Jua"/>
                  <a:ea typeface="Jua"/>
                  <a:cs typeface="Jua"/>
                  <a:sym typeface="Jua"/>
                  <a:hlinkClick r:id="rId6"/>
                </a:rPr>
                <a:t>https://www.data.go.kr/data/15100212/fileData.do</a:t>
              </a:r>
              <a:endParaRPr i="0" sz="1000" u="sng" cap="none" strike="noStrike">
                <a:solidFill>
                  <a:schemeClr val="hlink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  <p:sp>
          <p:nvSpPr>
            <p:cNvPr id="133" name="Google Shape;133;p5"/>
            <p:cNvSpPr/>
            <p:nvPr/>
          </p:nvSpPr>
          <p:spPr>
            <a:xfrm>
              <a:off x="2053590" y="3034030"/>
              <a:ext cx="1206500" cy="708660"/>
            </a:xfrm>
            <a:prstGeom prst="roundRect">
              <a:avLst>
                <a:gd fmla="val 16667" name="adj"/>
              </a:avLst>
            </a:prstGeom>
            <a:solidFill>
              <a:schemeClr val="dk2"/>
            </a:solidFill>
            <a:ln>
              <a:noFill/>
            </a:ln>
            <a:effectLst>
              <a:outerShdw blurRad="57150" rotWithShape="0" algn="ctr" dir="5400000" dist="19050">
                <a:srgbClr val="000000">
                  <a:alpha val="60784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333333"/>
                </a:buClr>
                <a:buSzPts val="1200"/>
                <a:buFont typeface="Malgun Gothic"/>
                <a:buNone/>
              </a:pPr>
              <a:r>
                <a:rPr i="0" lang="en-US" sz="1200" u="none" cap="none" strike="noStrike">
                  <a:solidFill>
                    <a:schemeClr val="lt1"/>
                  </a:solidFill>
                  <a:latin typeface="Jua"/>
                  <a:ea typeface="Jua"/>
                  <a:cs typeface="Jua"/>
                  <a:sym typeface="Jua"/>
                </a:rPr>
                <a:t>전기차 충전소 주소</a:t>
              </a:r>
              <a:endParaRPr i="0" sz="1200" u="none" cap="none" strike="noStrike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6"/>
          <p:cNvPicPr preferRelativeResize="0"/>
          <p:nvPr/>
        </p:nvPicPr>
        <p:blipFill>
          <a:blip r:embed="rId3">
            <a:alphaModFix amt="45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6"/>
          <p:cNvSpPr txBox="1"/>
          <p:nvPr>
            <p:ph type="title"/>
          </p:nvPr>
        </p:nvSpPr>
        <p:spPr>
          <a:xfrm>
            <a:off x="457200" y="205740"/>
            <a:ext cx="3542030" cy="31559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8CD5"/>
              </a:buClr>
              <a:buSzPts val="1800"/>
              <a:buFont typeface="Arial"/>
              <a:buNone/>
            </a:pPr>
            <a:r>
              <a:rPr b="1" lang="en-US" sz="2100">
                <a:solidFill>
                  <a:srgbClr val="1F497D"/>
                </a:solidFill>
                <a:latin typeface="Jua"/>
                <a:ea typeface="Jua"/>
                <a:cs typeface="Jua"/>
                <a:sym typeface="Jua"/>
              </a:rPr>
              <a:t>1.3. 프로젝트 조직 및 역할</a:t>
            </a:r>
            <a:endParaRPr b="1" sz="2100">
              <a:solidFill>
                <a:srgbClr val="1F497D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140" name="Google Shape;140;p6"/>
          <p:cNvSpPr/>
          <p:nvPr/>
        </p:nvSpPr>
        <p:spPr>
          <a:xfrm>
            <a:off x="1360170" y="708025"/>
            <a:ext cx="2488500" cy="3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프로젝트 조직도</a:t>
            </a:r>
            <a:endParaRPr b="1" i="0" sz="1800" u="none" cap="none" strike="noStrike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grpSp>
        <p:nvGrpSpPr>
          <p:cNvPr id="141" name="Google Shape;141;p6"/>
          <p:cNvGrpSpPr/>
          <p:nvPr/>
        </p:nvGrpSpPr>
        <p:grpSpPr>
          <a:xfrm>
            <a:off x="220345" y="1167130"/>
            <a:ext cx="8796655" cy="635"/>
            <a:chOff x="220345" y="1167130"/>
            <a:chExt cx="8796655" cy="635"/>
          </a:xfrm>
        </p:grpSpPr>
        <p:cxnSp>
          <p:nvCxnSpPr>
            <p:cNvPr id="142" name="Google Shape;142;p6"/>
            <p:cNvCxnSpPr/>
            <p:nvPr/>
          </p:nvCxnSpPr>
          <p:spPr>
            <a:xfrm>
              <a:off x="220345" y="1167130"/>
              <a:ext cx="4234180" cy="635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ash"/>
              <a:miter lim="800000"/>
              <a:headEnd len="sm" w="sm" type="none"/>
              <a:tailEnd len="sm" w="sm" type="none"/>
            </a:ln>
          </p:spPr>
        </p:cxnSp>
        <p:cxnSp>
          <p:nvCxnSpPr>
            <p:cNvPr id="143" name="Google Shape;143;p6"/>
            <p:cNvCxnSpPr/>
            <p:nvPr/>
          </p:nvCxnSpPr>
          <p:spPr>
            <a:xfrm>
              <a:off x="4765040" y="1167130"/>
              <a:ext cx="4251960" cy="635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ash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144" name="Google Shape;144;p6"/>
          <p:cNvSpPr/>
          <p:nvPr/>
        </p:nvSpPr>
        <p:spPr>
          <a:xfrm>
            <a:off x="5662295" y="708025"/>
            <a:ext cx="2559685" cy="3702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인력별 역할</a:t>
            </a:r>
            <a:endParaRPr b="1" i="0" sz="1800" u="none" cap="none" strike="noStrike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graphicFrame>
        <p:nvGraphicFramePr>
          <p:cNvPr id="145" name="Google Shape;145;p6"/>
          <p:cNvGraphicFramePr/>
          <p:nvPr/>
        </p:nvGraphicFramePr>
        <p:xfrm>
          <a:off x="4912995" y="175704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{5B724561-1A6C-476B-8F31-B7D46E089A7E}</a:tableStyleId>
              </a:tblPr>
              <a:tblGrid>
                <a:gridCol w="1091575"/>
                <a:gridCol w="974100"/>
                <a:gridCol w="1965325"/>
              </a:tblGrid>
              <a:tr h="260350">
                <a:tc row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i="0" lang="en-US" sz="1100" cap="none" strike="noStrike">
                          <a:solidFill>
                            <a:srgbClr val="F3F3F3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구분</a:t>
                      </a:r>
                      <a:endParaRPr i="0" sz="1100" cap="none" strike="noStrike">
                        <a:solidFill>
                          <a:srgbClr val="F3F3F3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19385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19385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19385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19385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i="0" lang="en-US" sz="1100" u="none" cap="none" strike="noStrike">
                          <a:solidFill>
                            <a:schemeClr val="lt1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Role &amp; Responsibilities</a:t>
                      </a:r>
                      <a:endParaRPr i="0" sz="1100" u="none" cap="none" strike="noStrike">
                        <a:solidFill>
                          <a:schemeClr val="lt1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19385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19385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19385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19385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 hMerge="1"/>
              </a:tr>
              <a:tr h="273050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i="0" lang="en-US" sz="1100" u="none" cap="none" strike="noStrike">
                          <a:solidFill>
                            <a:schemeClr val="lt1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담당자</a:t>
                      </a:r>
                      <a:endParaRPr i="0" sz="1100" u="none" cap="none" strike="noStrike">
                        <a:solidFill>
                          <a:schemeClr val="lt1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19385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19385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19385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19385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i="0" lang="en-US" sz="1100" u="none" cap="none" strike="noStrike">
                          <a:solidFill>
                            <a:schemeClr val="lt1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역할</a:t>
                      </a:r>
                      <a:endParaRPr i="0" sz="1100" u="none" cap="none" strike="noStrike">
                        <a:solidFill>
                          <a:schemeClr val="lt1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19385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19385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19385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19385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</a:tr>
              <a:tr h="3899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F3F3F3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프로젝트 관리</a:t>
                      </a:r>
                      <a:endParaRPr i="0" sz="1100" u="none" cap="none" strike="noStrike">
                        <a:solidFill>
                          <a:srgbClr val="F3F3F3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45725" marB="45725" marR="45725" marL="45725" anchor="ctr">
                    <a:lnL cap="flat" cmpd="sng" w="12700">
                      <a:solidFill>
                        <a:srgbClr val="19385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19385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19385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19385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-37464" lvl="0" marL="93345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i="0" lang="en-US" sz="9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정한수</a:t>
                      </a:r>
                      <a:endParaRPr i="0" sz="9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35550" marB="35550" marR="91450" marL="91450" anchor="ctr">
                    <a:lnL cap="flat" cmpd="sng" w="12700">
                      <a:solidFill>
                        <a:srgbClr val="19385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19385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19385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19385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-38100" lvl="0" marL="9398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i="0" lang="en-US" sz="9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프로젝트 진행</a:t>
                      </a:r>
                      <a:endParaRPr i="0" sz="9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35550" marB="35550" marR="91450" marL="91450" anchor="ctr">
                    <a:lnL cap="flat" cmpd="sng" w="12700">
                      <a:solidFill>
                        <a:srgbClr val="19385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19385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19385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19385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483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F3F3F3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데이터 수집 및 전처리</a:t>
                      </a:r>
                      <a:endParaRPr i="0" sz="1100" u="none" cap="none" strike="noStrike">
                        <a:solidFill>
                          <a:srgbClr val="F3F3F3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45725" marB="45725" marR="45725" marL="45725" anchor="ctr">
                    <a:lnL cap="flat" cmpd="sng" w="12700">
                      <a:solidFill>
                        <a:srgbClr val="19385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19385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19385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19385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-38100" lvl="0" marL="9398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i="0" lang="en-US" sz="9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방영찬</a:t>
                      </a:r>
                      <a:endParaRPr i="0" sz="9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35550" marB="35550" marR="91450" marL="91450" anchor="ctr">
                    <a:lnL cap="flat" cmpd="sng" w="12700">
                      <a:solidFill>
                        <a:srgbClr val="19385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19385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19385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19385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-38100" lvl="0" marL="9398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i="0" lang="en-US" sz="9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데이터 수집 및 전처리</a:t>
                      </a:r>
                      <a:endParaRPr i="0" sz="9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35550" marB="35550" marR="91450" marL="91450" anchor="ctr">
                    <a:lnL cap="flat" cmpd="sng" w="12700">
                      <a:solidFill>
                        <a:srgbClr val="19385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19385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19385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19385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222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F3F3F3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DB 데이터 관리</a:t>
                      </a:r>
                      <a:endParaRPr i="0" sz="1100" u="none" cap="none" strike="noStrike">
                        <a:solidFill>
                          <a:srgbClr val="F3F3F3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45725" marB="45725" marR="45725" marL="45725" anchor="ctr">
                    <a:lnL cap="flat" cmpd="sng" w="12700">
                      <a:solidFill>
                        <a:srgbClr val="19385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19385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19385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19385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-37464" lvl="0" marL="93345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i="0" lang="en-US" sz="9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김수아</a:t>
                      </a:r>
                      <a:endParaRPr i="0" sz="9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35550" marB="35550" marR="91450" marL="91450" anchor="ctr">
                    <a:lnL cap="flat" cmpd="sng" w="12700">
                      <a:solidFill>
                        <a:srgbClr val="19385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19385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19385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19385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i="0" lang="en-US" sz="9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데이터 연결 및 관리</a:t>
                      </a:r>
                      <a:endParaRPr i="0" sz="9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35550" marB="35550" marR="91450" marL="91450" anchor="ctr">
                    <a:lnL cap="flat" cmpd="sng" w="12700">
                      <a:solidFill>
                        <a:srgbClr val="19385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19385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19385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19385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483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F3F3F3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EDA 및</a:t>
                      </a:r>
                      <a:endParaRPr i="0" sz="1100" u="none" cap="none" strike="noStrike">
                        <a:solidFill>
                          <a:srgbClr val="F3F3F3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F3F3F3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데이터 시각화</a:t>
                      </a:r>
                      <a:endParaRPr i="0" sz="1100" u="none" cap="none" strike="noStrike">
                        <a:solidFill>
                          <a:srgbClr val="F3F3F3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45725" marB="45725" marR="45725" marL="45725" anchor="ctr">
                    <a:lnL cap="flat" cmpd="sng" w="12700">
                      <a:solidFill>
                        <a:srgbClr val="19385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19385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19385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19385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-37464" lvl="0" marL="93345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i="0" lang="en-US" sz="900" u="none" cap="none" strike="noStrike">
                          <a:solidFill>
                            <a:schemeClr val="dk1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신나령</a:t>
                      </a:r>
                      <a:endParaRPr i="0" sz="900" u="none" cap="none" strike="noStrike">
                        <a:solidFill>
                          <a:schemeClr val="dk1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35550" marB="35550" marR="91450" marL="91450" anchor="ctr">
                    <a:lnL cap="flat" cmpd="sng" w="12700">
                      <a:solidFill>
                        <a:srgbClr val="19385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19385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19385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19385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-37464" lvl="0" marL="93345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i="0" lang="en-US" sz="9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데이터 분석 및 시각화</a:t>
                      </a:r>
                      <a:endParaRPr i="0" sz="9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35550" marB="35550" marR="91450" marL="91450" anchor="ctr">
                    <a:lnL cap="flat" cmpd="sng" w="12700">
                      <a:solidFill>
                        <a:srgbClr val="19385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19385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19385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19385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222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i="0" lang="en-US" sz="1100" u="none" cap="none" strike="noStrike">
                          <a:solidFill>
                            <a:srgbClr val="F3F3F3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알고리즘 개발</a:t>
                      </a:r>
                      <a:endParaRPr i="0" sz="1100" u="none" cap="none" strike="noStrike">
                        <a:solidFill>
                          <a:srgbClr val="F3F3F3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45725" marB="45725" marR="45725" marL="45725" anchor="ctr">
                    <a:lnL cap="flat" cmpd="sng" w="12700">
                      <a:solidFill>
                        <a:srgbClr val="19385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19385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19385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19385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-37464" lvl="0" marL="93345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i="0" lang="en-US" sz="900" u="none" cap="none" strike="noStrike">
                          <a:solidFill>
                            <a:schemeClr val="dk1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조건영</a:t>
                      </a:r>
                      <a:endParaRPr i="0" sz="900" u="none" cap="none" strike="noStrike">
                        <a:solidFill>
                          <a:schemeClr val="dk1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35550" marB="35550" marR="91450" marL="91450" anchor="ctr">
                    <a:lnL cap="flat" cmpd="sng" w="12700">
                      <a:solidFill>
                        <a:srgbClr val="19385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19385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19385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19385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i="0" lang="en-US" sz="9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충전소 정보 반환 기능 구현</a:t>
                      </a:r>
                      <a:endParaRPr i="0" sz="9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35550" marB="35550" marR="91450" marL="91450" anchor="ctr">
                    <a:lnL cap="flat" cmpd="sng" w="12700">
                      <a:solidFill>
                        <a:srgbClr val="19385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19385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19385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19385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76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100">
                          <a:solidFill>
                            <a:srgbClr val="F3F3F3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GUI 구현</a:t>
                      </a:r>
                      <a:endParaRPr i="0" sz="1100" u="none" cap="none" strike="noStrike">
                        <a:solidFill>
                          <a:srgbClr val="F3F3F3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45725" marB="45725" marR="45725" marL="45725" anchor="ctr">
                    <a:lnL cap="flat" cmpd="sng" w="12700">
                      <a:solidFill>
                        <a:srgbClr val="19385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19385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19385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19385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-37464" lvl="0" marL="93345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i="0" lang="en-US" sz="9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정한수</a:t>
                      </a:r>
                      <a:endParaRPr i="0" sz="9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35550" marB="35550" marR="91450" marL="91450" anchor="ctr">
                    <a:lnL cap="flat" cmpd="sng" w="12700">
                      <a:solidFill>
                        <a:srgbClr val="19385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19385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19385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19385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5588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80"/>
                        <a:buFont typeface="Arial"/>
                        <a:buNone/>
                      </a:pPr>
                      <a:r>
                        <a:rPr lang="en-US" sz="900">
                          <a:solidFill>
                            <a:schemeClr val="dk1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시스템 인터페이스 구현</a:t>
                      </a:r>
                      <a:endParaRPr i="0" sz="11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35550" marB="35550" marR="91450" marL="91450" anchor="ctr">
                    <a:lnL cap="flat" cmpd="sng" w="12700">
                      <a:solidFill>
                        <a:srgbClr val="19385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19385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19385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19385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pSp>
        <p:nvGrpSpPr>
          <p:cNvPr id="146" name="Google Shape;146;p6"/>
          <p:cNvGrpSpPr/>
          <p:nvPr/>
        </p:nvGrpSpPr>
        <p:grpSpPr>
          <a:xfrm>
            <a:off x="338455" y="1664970"/>
            <a:ext cx="4325620" cy="3132455"/>
            <a:chOff x="338455" y="1664970"/>
            <a:chExt cx="4325620" cy="3132455"/>
          </a:xfrm>
        </p:grpSpPr>
        <p:cxnSp>
          <p:nvCxnSpPr>
            <p:cNvPr id="147" name="Google Shape;147;p6"/>
            <p:cNvCxnSpPr/>
            <p:nvPr/>
          </p:nvCxnSpPr>
          <p:spPr>
            <a:xfrm flipH="1" rot="-5400000">
              <a:off x="2854960" y="2419350"/>
              <a:ext cx="952500" cy="1623060"/>
            </a:xfrm>
            <a:prstGeom prst="bentConnector3">
              <a:avLst>
                <a:gd fmla="val 49996" name="adj1"/>
              </a:avLst>
            </a:prstGeom>
            <a:noFill/>
            <a:ln cap="flat" cmpd="sng" w="19050">
              <a:solidFill>
                <a:srgbClr val="19385E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8" name="Google Shape;148;p6"/>
            <p:cNvCxnSpPr/>
            <p:nvPr/>
          </p:nvCxnSpPr>
          <p:spPr>
            <a:xfrm flipH="1" rot="-5400000">
              <a:off x="2308860" y="2966085"/>
              <a:ext cx="952500" cy="529590"/>
            </a:xfrm>
            <a:prstGeom prst="bentConnector3">
              <a:avLst>
                <a:gd fmla="val 49996" name="adj1"/>
              </a:avLst>
            </a:prstGeom>
            <a:noFill/>
            <a:ln cap="flat" cmpd="sng" w="19050">
              <a:solidFill>
                <a:srgbClr val="19385E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9" name="Google Shape;149;p6"/>
            <p:cNvCxnSpPr/>
            <p:nvPr/>
          </p:nvCxnSpPr>
          <p:spPr>
            <a:xfrm rot="5400000">
              <a:off x="1212850" y="2397760"/>
              <a:ext cx="952500" cy="1664970"/>
            </a:xfrm>
            <a:prstGeom prst="bentConnector3">
              <a:avLst>
                <a:gd fmla="val 49996" name="adj1"/>
              </a:avLst>
            </a:prstGeom>
            <a:noFill/>
            <a:ln cap="flat" cmpd="sng" w="19050">
              <a:solidFill>
                <a:srgbClr val="19385E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50" name="Google Shape;150;p6"/>
            <p:cNvCxnSpPr/>
            <p:nvPr/>
          </p:nvCxnSpPr>
          <p:spPr>
            <a:xfrm rot="5400000">
              <a:off x="1750060" y="2935605"/>
              <a:ext cx="952500" cy="589280"/>
            </a:xfrm>
            <a:prstGeom prst="bentConnector3">
              <a:avLst>
                <a:gd fmla="val 49996" name="adj1"/>
              </a:avLst>
            </a:prstGeom>
            <a:noFill/>
            <a:ln cap="flat" cmpd="sng" w="19050">
              <a:solidFill>
                <a:srgbClr val="19385E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51" name="Google Shape;151;p6"/>
            <p:cNvSpPr/>
            <p:nvPr/>
          </p:nvSpPr>
          <p:spPr>
            <a:xfrm>
              <a:off x="338455" y="4133215"/>
              <a:ext cx="1040130" cy="664210"/>
            </a:xfrm>
            <a:prstGeom prst="rect">
              <a:avLst/>
            </a:prstGeom>
            <a:solidFill>
              <a:schemeClr val="lt1"/>
            </a:solidFill>
            <a:ln cap="flat" cmpd="sng" w="19050">
              <a:solidFill>
                <a:srgbClr val="19385E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i="0" lang="en-US" sz="1100" u="none" cap="none" strike="noStrike">
                  <a:solidFill>
                    <a:srgbClr val="000000"/>
                  </a:solidFill>
                  <a:latin typeface="Jua"/>
                  <a:ea typeface="Jua"/>
                  <a:cs typeface="Jua"/>
                  <a:sym typeface="Jua"/>
                </a:rPr>
                <a:t>방영찬</a:t>
              </a:r>
              <a:endParaRPr i="0" sz="1100" u="none" cap="none" strike="noStrike">
                <a:solidFill>
                  <a:srgbClr val="000000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  <p:sp>
          <p:nvSpPr>
            <p:cNvPr id="152" name="Google Shape;152;p6"/>
            <p:cNvSpPr/>
            <p:nvPr/>
          </p:nvSpPr>
          <p:spPr>
            <a:xfrm>
              <a:off x="338455" y="3706495"/>
              <a:ext cx="1041400" cy="421640"/>
            </a:xfrm>
            <a:prstGeom prst="rect">
              <a:avLst/>
            </a:prstGeom>
            <a:solidFill>
              <a:schemeClr val="dk2"/>
            </a:solidFill>
            <a:ln cap="flat" cmpd="sng" w="19050">
              <a:solidFill>
                <a:srgbClr val="19385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i="0" lang="en-US" sz="1000" u="none" cap="none" strike="noStrike">
                  <a:solidFill>
                    <a:schemeClr val="lt1"/>
                  </a:solidFill>
                  <a:latin typeface="Jua"/>
                  <a:ea typeface="Jua"/>
                  <a:cs typeface="Jua"/>
                  <a:sym typeface="Jua"/>
                </a:rPr>
                <a:t>데이터 수집 및 전처리   </a:t>
              </a:r>
              <a:endParaRPr i="0" sz="1000" u="none" cap="none" strike="noStrike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  <p:sp>
          <p:nvSpPr>
            <p:cNvPr id="153" name="Google Shape;153;p6"/>
            <p:cNvSpPr/>
            <p:nvPr/>
          </p:nvSpPr>
          <p:spPr>
            <a:xfrm>
              <a:off x="1412240" y="4133215"/>
              <a:ext cx="1040130" cy="664210"/>
            </a:xfrm>
            <a:prstGeom prst="rect">
              <a:avLst/>
            </a:prstGeom>
            <a:solidFill>
              <a:schemeClr val="lt1"/>
            </a:solidFill>
            <a:ln cap="flat" cmpd="sng" w="19050">
              <a:solidFill>
                <a:srgbClr val="19385E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i="0" lang="en-US" sz="1100" u="none" cap="none" strike="noStrike">
                  <a:solidFill>
                    <a:schemeClr val="dk1"/>
                  </a:solidFill>
                  <a:latin typeface="Jua"/>
                  <a:ea typeface="Jua"/>
                  <a:cs typeface="Jua"/>
                  <a:sym typeface="Jua"/>
                </a:rPr>
                <a:t>신나령</a:t>
              </a:r>
              <a:endParaRPr i="0" sz="1100" u="none" cap="none" strike="noStrike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  <p:sp>
          <p:nvSpPr>
            <p:cNvPr id="154" name="Google Shape;154;p6"/>
            <p:cNvSpPr/>
            <p:nvPr/>
          </p:nvSpPr>
          <p:spPr>
            <a:xfrm>
              <a:off x="1412240" y="3706495"/>
              <a:ext cx="1041400" cy="421640"/>
            </a:xfrm>
            <a:prstGeom prst="rect">
              <a:avLst/>
            </a:prstGeom>
            <a:solidFill>
              <a:schemeClr val="dk2"/>
            </a:solidFill>
            <a:ln cap="flat" cmpd="sng" w="19050">
              <a:solidFill>
                <a:srgbClr val="19385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i="0" lang="en-US" sz="1000" u="none" cap="none" strike="noStrike">
                  <a:solidFill>
                    <a:schemeClr val="lt1"/>
                  </a:solidFill>
                  <a:latin typeface="Jua"/>
                  <a:ea typeface="Jua"/>
                  <a:cs typeface="Jua"/>
                  <a:sym typeface="Jua"/>
                </a:rPr>
                <a:t>EDA 및 데이터 시각화</a:t>
              </a:r>
              <a:endParaRPr i="0" sz="1000" u="none" cap="none" strike="noStrike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  <p:sp>
          <p:nvSpPr>
            <p:cNvPr id="155" name="Google Shape;155;p6"/>
            <p:cNvSpPr/>
            <p:nvPr/>
          </p:nvSpPr>
          <p:spPr>
            <a:xfrm>
              <a:off x="2531110" y="4133215"/>
              <a:ext cx="1040130" cy="664210"/>
            </a:xfrm>
            <a:prstGeom prst="rect">
              <a:avLst/>
            </a:prstGeom>
            <a:solidFill>
              <a:schemeClr val="lt1"/>
            </a:solidFill>
            <a:ln cap="flat" cmpd="sng" w="19050">
              <a:solidFill>
                <a:srgbClr val="19385E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i="0" lang="en-US" sz="1100" u="none" cap="none" strike="noStrike">
                  <a:solidFill>
                    <a:schemeClr val="dk1"/>
                  </a:solidFill>
                  <a:latin typeface="Jua"/>
                  <a:ea typeface="Jua"/>
                  <a:cs typeface="Jua"/>
                  <a:sym typeface="Jua"/>
                </a:rPr>
                <a:t>조건영</a:t>
              </a:r>
              <a:endParaRPr i="0" sz="1100" u="none" cap="none" strike="noStrike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  <p:sp>
          <p:nvSpPr>
            <p:cNvPr id="156" name="Google Shape;156;p6"/>
            <p:cNvSpPr/>
            <p:nvPr/>
          </p:nvSpPr>
          <p:spPr>
            <a:xfrm>
              <a:off x="2531110" y="3706495"/>
              <a:ext cx="1041400" cy="421640"/>
            </a:xfrm>
            <a:prstGeom prst="rect">
              <a:avLst/>
            </a:prstGeom>
            <a:solidFill>
              <a:schemeClr val="dk2"/>
            </a:solidFill>
            <a:ln cap="flat" cmpd="sng" w="19050">
              <a:solidFill>
                <a:srgbClr val="19385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Arial"/>
                <a:buNone/>
              </a:pPr>
              <a:r>
                <a:rPr i="0" lang="en-US" sz="1000" u="none" cap="none" strike="noStrike">
                  <a:solidFill>
                    <a:schemeClr val="lt1"/>
                  </a:solidFill>
                  <a:latin typeface="Jua"/>
                  <a:ea typeface="Jua"/>
                  <a:cs typeface="Jua"/>
                  <a:sym typeface="Jua"/>
                </a:rPr>
                <a:t>알고리즘 </a:t>
              </a:r>
              <a:r>
                <a:rPr i="0" lang="en-US" sz="1000" u="none" cap="none" strike="noStrike">
                  <a:solidFill>
                    <a:schemeClr val="lt1"/>
                  </a:solidFill>
                  <a:latin typeface="Jua"/>
                  <a:ea typeface="Jua"/>
                  <a:cs typeface="Jua"/>
                  <a:sym typeface="Jua"/>
                </a:rPr>
                <a:t>개발</a:t>
              </a:r>
              <a:endParaRPr i="0" sz="1000" u="none" cap="none" strike="noStrike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  <p:sp>
          <p:nvSpPr>
            <p:cNvPr id="157" name="Google Shape;157;p6"/>
            <p:cNvSpPr/>
            <p:nvPr/>
          </p:nvSpPr>
          <p:spPr>
            <a:xfrm>
              <a:off x="3623310" y="4133215"/>
              <a:ext cx="1040130" cy="664210"/>
            </a:xfrm>
            <a:prstGeom prst="rect">
              <a:avLst/>
            </a:prstGeom>
            <a:solidFill>
              <a:schemeClr val="lt1"/>
            </a:solidFill>
            <a:ln cap="flat" cmpd="sng" w="19050">
              <a:solidFill>
                <a:srgbClr val="19385E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i="0" lang="en-US" sz="1100" u="none" cap="none" strike="noStrike">
                  <a:solidFill>
                    <a:srgbClr val="000000"/>
                  </a:solidFill>
                  <a:latin typeface="Jua"/>
                  <a:ea typeface="Jua"/>
                  <a:cs typeface="Jua"/>
                  <a:sym typeface="Jua"/>
                </a:rPr>
                <a:t>김수아</a:t>
              </a:r>
              <a:endParaRPr i="0" sz="1100" u="none" cap="none" strike="noStrike">
                <a:solidFill>
                  <a:srgbClr val="000000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  <p:sp>
          <p:nvSpPr>
            <p:cNvPr id="158" name="Google Shape;158;p6"/>
            <p:cNvSpPr/>
            <p:nvPr/>
          </p:nvSpPr>
          <p:spPr>
            <a:xfrm>
              <a:off x="3622675" y="3706495"/>
              <a:ext cx="1041400" cy="421640"/>
            </a:xfrm>
            <a:prstGeom prst="rect">
              <a:avLst/>
            </a:prstGeom>
            <a:solidFill>
              <a:schemeClr val="dk2"/>
            </a:solidFill>
            <a:ln cap="flat" cmpd="sng" w="19050">
              <a:solidFill>
                <a:srgbClr val="19385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Arial"/>
                <a:buNone/>
              </a:pPr>
              <a:r>
                <a:rPr i="0" lang="en-US" sz="1000" u="none" cap="none" strike="noStrike">
                  <a:solidFill>
                    <a:schemeClr val="lt1"/>
                  </a:solidFill>
                  <a:latin typeface="Jua"/>
                  <a:ea typeface="Jua"/>
                  <a:cs typeface="Jua"/>
                  <a:sym typeface="Jua"/>
                </a:rPr>
                <a:t>DB 데이터 관리</a:t>
              </a:r>
              <a:endParaRPr i="0" sz="1000" u="none" cap="none" strike="noStrike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  <p:sp>
          <p:nvSpPr>
            <p:cNvPr id="159" name="Google Shape;159;p6"/>
            <p:cNvSpPr/>
            <p:nvPr/>
          </p:nvSpPr>
          <p:spPr>
            <a:xfrm>
              <a:off x="1908175" y="2091690"/>
              <a:ext cx="1228090" cy="664210"/>
            </a:xfrm>
            <a:prstGeom prst="rect">
              <a:avLst/>
            </a:prstGeom>
            <a:solidFill>
              <a:schemeClr val="lt1"/>
            </a:solidFill>
            <a:ln cap="flat" cmpd="sng" w="19050">
              <a:solidFill>
                <a:srgbClr val="19385E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i="0" lang="en-US" sz="1100" u="none" cap="none" strike="noStrike">
                  <a:solidFill>
                    <a:srgbClr val="000000"/>
                  </a:solidFill>
                  <a:latin typeface="Jua"/>
                  <a:ea typeface="Jua"/>
                  <a:cs typeface="Jua"/>
                  <a:sym typeface="Jua"/>
                </a:rPr>
                <a:t>정한수</a:t>
              </a:r>
              <a:endParaRPr i="0" sz="1100" u="none" cap="none" strike="noStrike">
                <a:solidFill>
                  <a:srgbClr val="000000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  <p:sp>
          <p:nvSpPr>
            <p:cNvPr id="160" name="Google Shape;160;p6"/>
            <p:cNvSpPr/>
            <p:nvPr/>
          </p:nvSpPr>
          <p:spPr>
            <a:xfrm>
              <a:off x="1908810" y="1664970"/>
              <a:ext cx="1228090" cy="421640"/>
            </a:xfrm>
            <a:prstGeom prst="rect">
              <a:avLst/>
            </a:prstGeom>
            <a:solidFill>
              <a:srgbClr val="1F497D"/>
            </a:solidFill>
            <a:ln cap="flat" cmpd="sng" w="19050">
              <a:solidFill>
                <a:srgbClr val="19385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i="0" lang="en-US" sz="1000" u="none" cap="none" strike="noStrike">
                  <a:solidFill>
                    <a:schemeClr val="lt1"/>
                  </a:solidFill>
                  <a:latin typeface="Jua"/>
                  <a:ea typeface="Jua"/>
                  <a:cs typeface="Jua"/>
                  <a:sym typeface="Jua"/>
                </a:rPr>
                <a:t>프로젝트 관리자(PM)</a:t>
              </a:r>
              <a:endParaRPr i="0" sz="1000" u="none" cap="none" strike="noStrike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7"/>
          <p:cNvPicPr preferRelativeResize="0"/>
          <p:nvPr/>
        </p:nvPicPr>
        <p:blipFill>
          <a:blip r:embed="rId3">
            <a:alphaModFix amt="45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7"/>
          <p:cNvSpPr txBox="1"/>
          <p:nvPr>
            <p:ph type="title"/>
          </p:nvPr>
        </p:nvSpPr>
        <p:spPr>
          <a:xfrm>
            <a:off x="457200" y="205740"/>
            <a:ext cx="3542030" cy="31559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8CD5"/>
              </a:buClr>
              <a:buSzPts val="1800"/>
              <a:buFont typeface="Arial"/>
              <a:buNone/>
            </a:pPr>
            <a:r>
              <a:rPr b="1" lang="en-US" sz="2100">
                <a:solidFill>
                  <a:srgbClr val="1F497D"/>
                </a:solidFill>
                <a:latin typeface="Jua"/>
                <a:ea typeface="Jua"/>
                <a:cs typeface="Jua"/>
                <a:sym typeface="Jua"/>
              </a:rPr>
              <a:t>1.4.1. WBS (1)</a:t>
            </a:r>
            <a:endParaRPr b="1" sz="2100">
              <a:solidFill>
                <a:srgbClr val="1F497D"/>
              </a:solidFill>
              <a:latin typeface="Jua"/>
              <a:ea typeface="Jua"/>
              <a:cs typeface="Jua"/>
              <a:sym typeface="Jua"/>
            </a:endParaRPr>
          </a:p>
        </p:txBody>
      </p:sp>
      <p:graphicFrame>
        <p:nvGraphicFramePr>
          <p:cNvPr id="167" name="Google Shape;167;p7"/>
          <p:cNvGraphicFramePr/>
          <p:nvPr/>
        </p:nvGraphicFramePr>
        <p:xfrm>
          <a:off x="582613" y="76081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{5B724561-1A6C-476B-8F31-B7D46E089A7E}</a:tableStyleId>
              </a:tblPr>
              <a:tblGrid>
                <a:gridCol w="372750"/>
                <a:gridCol w="2206625"/>
                <a:gridCol w="498150"/>
                <a:gridCol w="433375"/>
                <a:gridCol w="454675"/>
                <a:gridCol w="501650"/>
                <a:gridCol w="501650"/>
                <a:gridCol w="501650"/>
                <a:gridCol w="501650"/>
                <a:gridCol w="501650"/>
                <a:gridCol w="501650"/>
                <a:gridCol w="501650"/>
                <a:gridCol w="501650"/>
              </a:tblGrid>
              <a:tr h="149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900"/>
                        <a:buFont typeface="Malgun Gothic"/>
                        <a:buNone/>
                      </a:pPr>
                      <a:r>
                        <a:rPr i="0" lang="en-US" sz="900" u="none" cap="none" strike="noStrike">
                          <a:solidFill>
                            <a:srgbClr val="FFFFFF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단계</a:t>
                      </a:r>
                      <a:endParaRPr i="0" sz="900" u="none" cap="none" strike="noStrike">
                        <a:solidFill>
                          <a:srgbClr val="FFFFFF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7376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900"/>
                        <a:buFont typeface="Malgun Gothic"/>
                        <a:buNone/>
                      </a:pPr>
                      <a:r>
                        <a:rPr i="0" lang="en-US" sz="900" u="none" cap="none" strike="noStrike">
                          <a:solidFill>
                            <a:srgbClr val="FFFFFF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태스크</a:t>
                      </a:r>
                      <a:endParaRPr i="0" sz="900" u="none" cap="none" strike="noStrike">
                        <a:solidFill>
                          <a:srgbClr val="FFFFFF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7376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900"/>
                        <a:buFont typeface="Malgun Gothic"/>
                        <a:buNone/>
                      </a:pPr>
                      <a:r>
                        <a:rPr i="0" lang="en-US" sz="900" u="none" cap="none" strike="noStrike">
                          <a:solidFill>
                            <a:srgbClr val="FFFFFF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담당자</a:t>
                      </a:r>
                      <a:endParaRPr i="0" sz="900" u="none" cap="none" strike="noStrike">
                        <a:solidFill>
                          <a:srgbClr val="FFFFFF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73763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900"/>
                        <a:buFont typeface="Malgun Gothic"/>
                        <a:buNone/>
                      </a:pPr>
                      <a:r>
                        <a:rPr i="0" lang="en-US" sz="900" u="none" cap="none" strike="noStrike">
                          <a:solidFill>
                            <a:srgbClr val="FFFFFF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1일차</a:t>
                      </a:r>
                      <a:endParaRPr i="0" sz="900" u="none" cap="none" strike="noStrike">
                        <a:solidFill>
                          <a:srgbClr val="FFFFFF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73763"/>
                    </a:solidFill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900"/>
                        <a:buFont typeface="Malgun Gothic"/>
                        <a:buNone/>
                      </a:pPr>
                      <a:r>
                        <a:rPr i="0" lang="en-US" sz="900" u="none" cap="none" strike="noStrike">
                          <a:solidFill>
                            <a:srgbClr val="FFFFFF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2일차</a:t>
                      </a:r>
                      <a:endParaRPr i="0" sz="900" u="none" cap="none" strike="noStrike">
                        <a:solidFill>
                          <a:srgbClr val="FFFFFF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73763"/>
                    </a:solidFill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900"/>
                        <a:buFont typeface="Malgun Gothic"/>
                        <a:buNone/>
                      </a:pPr>
                      <a:r>
                        <a:rPr i="0" lang="en-US" sz="900" u="none" cap="none" strike="noStrike">
                          <a:solidFill>
                            <a:srgbClr val="FFFFFF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3일차</a:t>
                      </a:r>
                      <a:endParaRPr i="0" sz="900" u="none" cap="none" strike="noStrike">
                        <a:solidFill>
                          <a:srgbClr val="FFFFFF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73763"/>
                    </a:solidFill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900"/>
                        <a:buFont typeface="Malgun Gothic"/>
                        <a:buNone/>
                      </a:pPr>
                      <a:r>
                        <a:rPr i="0" lang="en-US" sz="900" u="none" cap="none" strike="noStrike">
                          <a:solidFill>
                            <a:srgbClr val="FFFFFF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4일차</a:t>
                      </a:r>
                      <a:endParaRPr i="0" sz="900" u="none" cap="none" strike="noStrike">
                        <a:solidFill>
                          <a:srgbClr val="FFFFFF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73763"/>
                    </a:solidFill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900"/>
                        <a:buFont typeface="Malgun Gothic"/>
                        <a:buNone/>
                      </a:pPr>
                      <a:r>
                        <a:rPr i="0" lang="en-US" sz="900" u="none" cap="none" strike="noStrike">
                          <a:solidFill>
                            <a:srgbClr val="FFFFFF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5일차</a:t>
                      </a:r>
                      <a:endParaRPr i="0" sz="900" u="none" cap="none" strike="noStrike">
                        <a:solidFill>
                          <a:srgbClr val="FFFFFF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73763"/>
                    </a:solidFill>
                  </a:tcPr>
                </a:tc>
                <a:tc hMerge="1"/>
              </a:tr>
              <a:tr h="236050">
                <a:tc gridSpan="2">
                  <a:txBody>
                    <a:bodyPr/>
                    <a:lstStyle/>
                    <a:p>
                      <a:pPr indent="0" lvl="0" marL="18288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Malgun Gothic"/>
                        <a:buNone/>
                      </a:pPr>
                      <a:r>
                        <a:rPr b="1" i="0" lang="en-US" sz="10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개발 환경 구축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9144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i="0" lang="en-US" sz="9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9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C8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i="0" lang="en-US" sz="9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9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C8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i="0" lang="en-US" sz="9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9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i="0" lang="en-US" sz="9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9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i="0" lang="en-US" sz="9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9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i="0" lang="en-US" sz="9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9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i="0" lang="en-US" sz="9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9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i="0" lang="en-US" sz="9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9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i="0" lang="en-US" sz="9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9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i="0" lang="en-US" sz="9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9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236050">
                <a:tc gridSpan="2">
                  <a:txBody>
                    <a:bodyPr/>
                    <a:lstStyle/>
                    <a:p>
                      <a:pPr indent="0" lvl="0" marL="18288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Malgun Gothic"/>
                        <a:buNone/>
                      </a:pPr>
                      <a:r>
                        <a:rPr b="1" i="0" lang="en-US" sz="10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상세 기능 설계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9144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Malgun Gothic"/>
                        <a:buNone/>
                      </a:pPr>
                      <a:r>
                        <a:rPr i="0" lang="en-US" sz="10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 </a:t>
                      </a:r>
                      <a:endParaRPr i="0" sz="10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i="0" lang="en-US" sz="9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9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i="0" lang="en-US" sz="9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9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i="0" lang="en-US" sz="9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9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i="0" lang="en-US" sz="9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9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i="0" lang="en-US" sz="9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9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i="0" lang="en-US" sz="9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9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i="0" lang="en-US" sz="9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9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i="0" lang="en-US" sz="9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9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i="0" lang="en-US" sz="9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9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i="0" lang="en-US" sz="9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9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236050">
                <a:tc rowSpan="4"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FAFA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18288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i="0" lang="en-US" sz="8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기능 분석 및 정의 </a:t>
                      </a:r>
                      <a:endParaRPr i="0" sz="8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Malgun Gothic"/>
                        <a:buNone/>
                      </a:pPr>
                      <a:r>
                        <a:rPr i="0" lang="en-US" sz="8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정한수</a:t>
                      </a:r>
                      <a:endParaRPr i="0" sz="8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FAFA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i="0" lang="en-US" sz="9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9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C8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i="0" lang="en-US" sz="9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9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C8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i="0" lang="en-US" sz="9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9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i="0" lang="en-US" sz="9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9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i="0" lang="en-US" sz="9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9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i="0" lang="en-US" sz="9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9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i="0" lang="en-US" sz="9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9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i="0" lang="en-US" sz="9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9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i="0" lang="en-US" sz="9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9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i="0" lang="en-US" sz="9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9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36050">
                <a:tc vMerge="1"/>
                <a:tc>
                  <a:txBody>
                    <a:bodyPr/>
                    <a:lstStyle/>
                    <a:p>
                      <a:pPr indent="0" lvl="0" marL="18288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i="0" lang="en-US" sz="8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충전소 위</a:t>
                      </a:r>
                      <a:r>
                        <a:rPr lang="en-US" sz="800">
                          <a:solidFill>
                            <a:schemeClr val="dk1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·</a:t>
                      </a:r>
                      <a:r>
                        <a:rPr i="0" lang="en-US" sz="8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경도 자료 수집</a:t>
                      </a:r>
                      <a:endParaRPr i="0" sz="8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FAFA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Malgun Gothic"/>
                        <a:buNone/>
                      </a:pPr>
                      <a:r>
                        <a:rPr i="0" lang="en-US" sz="8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전원</a:t>
                      </a:r>
                      <a:endParaRPr i="0" sz="8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FAFA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FAFA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FAFA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FAFA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C8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FAFA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C8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FAFA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FAFA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FAFA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FAFA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FAFA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FAFA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FAFA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36050">
                <a:tc vMerge="1"/>
                <a:tc>
                  <a:txBody>
                    <a:bodyPr/>
                    <a:lstStyle/>
                    <a:p>
                      <a:pPr indent="0" lvl="0" marL="18288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i="0" lang="en-US" sz="8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전기차 충전소 자료 수집</a:t>
                      </a:r>
                      <a:endParaRPr i="0" sz="8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FAFA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FAFA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FAFA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FAFA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FAFA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FAFA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C8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FAFA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FAFA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C8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FAFA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FAFA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FAFA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FAFA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FAFA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FAFA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FAFA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FAFA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FAFA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FAFA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FAFA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FAFA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FAFA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FAFA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36050">
                <a:tc vMerge="1"/>
                <a:tc>
                  <a:txBody>
                    <a:bodyPr/>
                    <a:lstStyle/>
                    <a:p>
                      <a:pPr indent="0" lvl="0" marL="18288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i="0" lang="en-US" sz="8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친환경 자동차 현황 자료 수집</a:t>
                      </a:r>
                      <a:endParaRPr i="0" sz="8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FAFA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FAFA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FAFA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FAFA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FAFA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FAFA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C8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FAFA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FAFA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C8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FAFA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FAFA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FAFA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FAFA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FAFA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FAFA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FAFA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FAFA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FAFA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FAFA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FAFA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FAFA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FAFA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FAFA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36050">
                <a:tc gridSpan="2">
                  <a:txBody>
                    <a:bodyPr/>
                    <a:lstStyle/>
                    <a:p>
                      <a:pPr indent="0" lvl="0" marL="18288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Malgun Gothic"/>
                        <a:buNone/>
                      </a:pPr>
                      <a:r>
                        <a:rPr b="1" i="0" lang="en-US" sz="10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데이터 전처리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FAFA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9144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Malgun Gothic"/>
                        <a:buNone/>
                      </a:pPr>
                      <a:r>
                        <a:rPr i="0" lang="en-US" sz="8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8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FAFA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i="0" lang="en-US" sz="9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9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FAFA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i="0" lang="en-US" sz="9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9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FAFA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i="0" lang="en-US" sz="9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9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FAFA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i="0" lang="en-US" sz="9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9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FAFA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i="0" lang="en-US" sz="9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9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FAFA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i="0" lang="en-US" sz="9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9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FAFA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i="0" lang="en-US" sz="9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9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FAFA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i="0" lang="en-US" sz="9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9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FAFA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i="0" lang="en-US" sz="9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9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FAFA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i="0" lang="en-US" sz="9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9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FAFA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236050">
                <a:tc rowSpan="3"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i="0" lang="en-US" sz="8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    </a:t>
                      </a:r>
                      <a:r>
                        <a:rPr i="0" lang="en-US" sz="800" u="none" cap="none" strike="noStrike">
                          <a:solidFill>
                            <a:schemeClr val="dk1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충전소 위</a:t>
                      </a:r>
                      <a:r>
                        <a:rPr i="0" lang="en-US" sz="800" u="none" cap="none" strike="noStrike">
                          <a:solidFill>
                            <a:schemeClr val="dk1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·</a:t>
                      </a:r>
                      <a:r>
                        <a:rPr i="0" lang="en-US" sz="800" u="none" cap="none" strike="noStrike">
                          <a:solidFill>
                            <a:schemeClr val="dk1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경도 자료 전처리</a:t>
                      </a:r>
                      <a:endParaRPr i="0" sz="800" u="none" cap="none" strike="noStrike">
                        <a:solidFill>
                          <a:schemeClr val="dk1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Malgun Gothic"/>
                        <a:buNone/>
                      </a:pPr>
                      <a:r>
                        <a:rPr i="0" lang="en-US" sz="8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방영찬</a:t>
                      </a:r>
                      <a:endParaRPr i="0" sz="8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i="0" lang="en-US" sz="9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9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i="0" lang="en-US" sz="9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9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i="0" lang="en-US" sz="9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9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C8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i="0" lang="en-US" sz="9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9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C8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i="0" lang="en-US" sz="9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9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i="0" lang="en-US" sz="9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9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i="0" lang="en-US" sz="9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9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i="0" lang="en-US" sz="9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9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i="0" lang="en-US" sz="9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9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i="0" lang="en-US" sz="9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9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36050">
                <a:tc vMerge="1"/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rPr i="0" lang="en-US" sz="800" u="none" cap="none" strike="noStrike">
                          <a:solidFill>
                            <a:schemeClr val="dk1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    충전소 주소 자료 전처리</a:t>
                      </a:r>
                      <a:endParaRPr i="0" sz="800" u="none" cap="none" strike="noStrike">
                        <a:solidFill>
                          <a:schemeClr val="dk1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C8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C8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36050">
                <a:tc vMerge="1"/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i="0" lang="en-US" sz="8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    전기차 등록 현황 자료 전처리</a:t>
                      </a:r>
                      <a:endParaRPr i="0" sz="8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C8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C8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36050">
                <a:tc gridSpan="2">
                  <a:txBody>
                    <a:bodyPr/>
                    <a:lstStyle/>
                    <a:p>
                      <a:pPr indent="0" lvl="0" marL="18288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Malgun Gothic"/>
                        <a:buNone/>
                      </a:pPr>
                      <a:r>
                        <a:rPr b="1" i="0" lang="en-US" sz="10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DB 구축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8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236050">
                <a:tc>
                  <a:txBody>
                    <a:bodyPr/>
                    <a:lstStyle/>
                    <a:p>
                      <a:pPr indent="0" lvl="0" marL="18288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i="0" lang="en-US" sz="12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   </a:t>
                      </a:r>
                      <a:r>
                        <a:rPr i="0" lang="en-US" sz="8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 </a:t>
                      </a:r>
                      <a:r>
                        <a:rPr i="0" lang="en-US" sz="800" u="none" cap="none" strike="noStrike">
                          <a:solidFill>
                            <a:schemeClr val="dk1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전처리 데이터 적재</a:t>
                      </a:r>
                      <a:endParaRPr i="0" sz="800" u="none" cap="none" strike="noStrike">
                        <a:solidFill>
                          <a:schemeClr val="dk1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Malgun Gothic"/>
                        <a:buNone/>
                      </a:pPr>
                      <a:r>
                        <a:rPr i="0" lang="en-US" sz="8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김수아</a:t>
                      </a:r>
                      <a:endParaRPr i="0" sz="8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C8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C8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36050">
                <a:tc gridSpan="2">
                  <a:txBody>
                    <a:bodyPr/>
                    <a:lstStyle/>
                    <a:p>
                      <a:pPr indent="0" lvl="0" marL="18288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Malgun Gothic"/>
                        <a:buNone/>
                      </a:pPr>
                      <a:r>
                        <a:rPr b="1" i="0" lang="en-US" sz="10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시각화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9144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Malgun Gothic"/>
                        <a:buNone/>
                      </a:pPr>
                      <a:r>
                        <a:rPr i="0" lang="en-US" sz="8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8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i="0" lang="en-US" sz="9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9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i="0" lang="en-US" sz="9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9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i="0" lang="en-US" sz="9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9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i="0" lang="en-US" sz="9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9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i="0" lang="en-US" sz="9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9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i="0" lang="en-US" sz="9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9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i="0" lang="en-US" sz="9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9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i="0" lang="en-US" sz="9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9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i="0" lang="en-US" sz="9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9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i="0" lang="en-US" sz="9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9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236050">
                <a:tc rowSpan="3"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18288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rPr i="0" lang="en-US" sz="800" u="none" cap="none" strike="noStrike">
                          <a:solidFill>
                            <a:schemeClr val="dk1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연도별 전기차 등록 추이 시각화</a:t>
                      </a:r>
                      <a:endParaRPr i="0" sz="800" u="none" cap="none" strike="noStrike">
                        <a:solidFill>
                          <a:schemeClr val="dk1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Malgun Gothic"/>
                        <a:buNone/>
                      </a:pPr>
                      <a:r>
                        <a:rPr i="0" lang="en-US" sz="8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신나령</a:t>
                      </a:r>
                      <a:endParaRPr i="0" sz="8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i="0" lang="en-US" sz="9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9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i="0" lang="en-US" sz="9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9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i="0" lang="en-US" sz="9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9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i="0" lang="en-US" sz="9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9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i="0" lang="en-US" sz="9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9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C8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C8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i="0" lang="en-US" sz="9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9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i="0" lang="en-US" sz="9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9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36050">
                <a:tc vMerge="1"/>
                <a:tc>
                  <a:txBody>
                    <a:bodyPr/>
                    <a:lstStyle/>
                    <a:p>
                      <a:pPr indent="0" lvl="0" marL="18288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rPr i="0" lang="en-US" sz="800" u="none" cap="none" strike="noStrike">
                          <a:solidFill>
                            <a:schemeClr val="dk1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구역별 전기차 수 시각화</a:t>
                      </a:r>
                      <a:endParaRPr i="0" sz="800" u="none" cap="none" strike="noStrike">
                        <a:solidFill>
                          <a:schemeClr val="dk1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i="0" lang="en-US" sz="9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9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i="0" lang="en-US" sz="9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9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i="0" lang="en-US" sz="9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9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i="0" lang="en-US" sz="9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9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C8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C8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i="0" lang="en-US" sz="9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9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i="0" lang="en-US" sz="9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9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36050">
                <a:tc vMerge="1"/>
                <a:tc>
                  <a:txBody>
                    <a:bodyPr/>
                    <a:lstStyle/>
                    <a:p>
                      <a:pPr indent="0" lvl="0" marL="18288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rPr i="0" lang="en-US" sz="800" u="none" cap="none" strike="noStrike">
                          <a:solidFill>
                            <a:schemeClr val="dk1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구역별 전기차 충전소 수 시각화</a:t>
                      </a:r>
                      <a:endParaRPr i="0" sz="800" u="none" cap="none" strike="noStrike">
                        <a:solidFill>
                          <a:schemeClr val="dk1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C8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C8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8"/>
          <p:cNvPicPr preferRelativeResize="0"/>
          <p:nvPr/>
        </p:nvPicPr>
        <p:blipFill>
          <a:blip r:embed="rId3">
            <a:alphaModFix amt="45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8"/>
          <p:cNvSpPr txBox="1"/>
          <p:nvPr>
            <p:ph type="title"/>
          </p:nvPr>
        </p:nvSpPr>
        <p:spPr>
          <a:xfrm>
            <a:off x="457200" y="205740"/>
            <a:ext cx="3542030" cy="31559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8CD5"/>
              </a:buClr>
              <a:buSzPts val="1800"/>
              <a:buFont typeface="Arial"/>
              <a:buNone/>
            </a:pPr>
            <a:r>
              <a:rPr b="1" lang="en-US" sz="2100">
                <a:solidFill>
                  <a:srgbClr val="1F497D"/>
                </a:solidFill>
                <a:latin typeface="Jua"/>
                <a:ea typeface="Jua"/>
                <a:cs typeface="Jua"/>
                <a:sym typeface="Jua"/>
              </a:rPr>
              <a:t>1.4.2. WBS (2)</a:t>
            </a:r>
            <a:endParaRPr b="1" sz="2100">
              <a:solidFill>
                <a:srgbClr val="1F497D"/>
              </a:solidFill>
              <a:latin typeface="Jua"/>
              <a:ea typeface="Jua"/>
              <a:cs typeface="Jua"/>
              <a:sym typeface="Jua"/>
            </a:endParaRPr>
          </a:p>
        </p:txBody>
      </p:sp>
      <p:graphicFrame>
        <p:nvGraphicFramePr>
          <p:cNvPr id="174" name="Google Shape;174;p8"/>
          <p:cNvGraphicFramePr/>
          <p:nvPr/>
        </p:nvGraphicFramePr>
        <p:xfrm>
          <a:off x="537445" y="57975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{5B724561-1A6C-476B-8F31-B7D46E089A7E}</a:tableStyleId>
              </a:tblPr>
              <a:tblGrid>
                <a:gridCol w="321125"/>
                <a:gridCol w="2302200"/>
                <a:gridCol w="576875"/>
                <a:gridCol w="480075"/>
                <a:gridCol w="518250"/>
                <a:gridCol w="504375"/>
                <a:gridCol w="493900"/>
                <a:gridCol w="473100"/>
                <a:gridCol w="465500"/>
                <a:gridCol w="524975"/>
                <a:gridCol w="494175"/>
                <a:gridCol w="410350"/>
                <a:gridCol w="417775"/>
              </a:tblGrid>
              <a:tr h="1581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900"/>
                        <a:buFont typeface="Malgun Gothic"/>
                        <a:buNone/>
                      </a:pPr>
                      <a:r>
                        <a:rPr i="0" lang="en-US" sz="900" u="none" cap="none" strike="noStrike">
                          <a:solidFill>
                            <a:srgbClr val="FFFFFF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단계</a:t>
                      </a:r>
                      <a:endParaRPr i="0" sz="900" u="none" cap="none" strike="noStrike">
                        <a:solidFill>
                          <a:srgbClr val="FFFFFF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7376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900"/>
                        <a:buFont typeface="Malgun Gothic"/>
                        <a:buNone/>
                      </a:pPr>
                      <a:r>
                        <a:rPr i="0" lang="en-US" sz="900" u="none" cap="none" strike="noStrike">
                          <a:solidFill>
                            <a:srgbClr val="FFFFFF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태스크</a:t>
                      </a:r>
                      <a:endParaRPr i="0" sz="900" u="none" cap="none" strike="noStrike">
                        <a:solidFill>
                          <a:srgbClr val="FFFFFF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7376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900"/>
                        <a:buFont typeface="Malgun Gothic"/>
                        <a:buNone/>
                      </a:pPr>
                      <a:r>
                        <a:rPr i="0" lang="en-US" sz="900" u="none" cap="none" strike="noStrike">
                          <a:solidFill>
                            <a:srgbClr val="FFFFFF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담당자</a:t>
                      </a:r>
                      <a:endParaRPr i="0" sz="900" u="none" cap="none" strike="noStrike">
                        <a:solidFill>
                          <a:srgbClr val="FFFFFF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73763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900"/>
                        <a:buFont typeface="Malgun Gothic"/>
                        <a:buNone/>
                      </a:pPr>
                      <a:r>
                        <a:rPr i="0" lang="en-US" sz="900" u="none" cap="none" strike="noStrike">
                          <a:solidFill>
                            <a:srgbClr val="FFFFFF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1일차</a:t>
                      </a:r>
                      <a:endParaRPr i="0" sz="900" u="none" cap="none" strike="noStrike">
                        <a:solidFill>
                          <a:srgbClr val="FFFFFF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73763"/>
                    </a:solidFill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900"/>
                        <a:buFont typeface="Malgun Gothic"/>
                        <a:buNone/>
                      </a:pPr>
                      <a:r>
                        <a:rPr i="0" lang="en-US" sz="900" u="none" cap="none" strike="noStrike">
                          <a:solidFill>
                            <a:srgbClr val="FFFFFF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2일차</a:t>
                      </a:r>
                      <a:endParaRPr i="0" sz="900" u="none" cap="none" strike="noStrike">
                        <a:solidFill>
                          <a:srgbClr val="FFFFFF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73763"/>
                    </a:solidFill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900"/>
                        <a:buFont typeface="Malgun Gothic"/>
                        <a:buNone/>
                      </a:pPr>
                      <a:r>
                        <a:rPr i="0" lang="en-US" sz="900" u="none" cap="none" strike="noStrike">
                          <a:solidFill>
                            <a:srgbClr val="FFFFFF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3일차</a:t>
                      </a:r>
                      <a:endParaRPr i="0" sz="900" u="none" cap="none" strike="noStrike">
                        <a:solidFill>
                          <a:srgbClr val="FFFFFF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73763"/>
                    </a:solidFill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900"/>
                        <a:buFont typeface="Malgun Gothic"/>
                        <a:buNone/>
                      </a:pPr>
                      <a:r>
                        <a:rPr i="0" lang="en-US" sz="900" u="none" cap="none" strike="noStrike">
                          <a:solidFill>
                            <a:srgbClr val="FFFFFF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4일차</a:t>
                      </a:r>
                      <a:endParaRPr i="0" sz="900" u="none" cap="none" strike="noStrike">
                        <a:solidFill>
                          <a:srgbClr val="FFFFFF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73763"/>
                    </a:solidFill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900"/>
                        <a:buFont typeface="Malgun Gothic"/>
                        <a:buNone/>
                      </a:pPr>
                      <a:r>
                        <a:rPr i="0" lang="en-US" sz="900" u="none" cap="none" strike="noStrike">
                          <a:solidFill>
                            <a:srgbClr val="FFFFFF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5일차</a:t>
                      </a:r>
                      <a:endParaRPr i="0" sz="900" u="none" cap="none" strike="noStrike">
                        <a:solidFill>
                          <a:srgbClr val="FFFFFF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73763"/>
                    </a:solidFill>
                  </a:tcPr>
                </a:tc>
                <a:tc hMerge="1"/>
              </a:tr>
              <a:tr h="274325">
                <a:tc gridSpan="2"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Malgun Gothic"/>
                        <a:buNone/>
                      </a:pPr>
                      <a:r>
                        <a:rPr b="1" i="0" lang="en-US" sz="10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   알고리즘 구현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9144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2743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i="0" lang="en-US" sz="8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    사용자 위치정보 수집 </a:t>
                      </a:r>
                      <a:endParaRPr i="0" sz="8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Malgun Gothic"/>
                        <a:buNone/>
                      </a:pPr>
                      <a:r>
                        <a:rPr i="0" lang="en-US" sz="8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정한수</a:t>
                      </a:r>
                      <a:endParaRPr i="0" sz="8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C8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C8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743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i="0" lang="en-US" sz="8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    충전소 거리 계산</a:t>
                      </a:r>
                      <a:endParaRPr i="0" sz="8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4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Malgun Gothic"/>
                        <a:buNone/>
                      </a:pPr>
                      <a:r>
                        <a:rPr i="0" lang="en-US" sz="8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조건영</a:t>
                      </a:r>
                      <a:endParaRPr i="0" sz="8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C8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C8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i="0" lang="en-US" sz="9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9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i="0" lang="en-US" sz="9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9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743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i="0" lang="en-US" sz="8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    최단 거리 충전소 탐색</a:t>
                      </a:r>
                      <a:endParaRPr i="0" sz="8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C8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C8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i="0" lang="en-US" sz="9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9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i="0" lang="en-US" sz="9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9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743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i="0" lang="en-US" sz="8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    5km 내 충전소 탐색</a:t>
                      </a:r>
                      <a:endParaRPr i="0" sz="8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C8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C8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743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i="0" lang="en-US" sz="8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    구역 범위내 전기차 등록수 탐색</a:t>
                      </a:r>
                      <a:endParaRPr i="0" sz="8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C8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C8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74325">
                <a:tc gridSpan="2"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Malgun Gothic"/>
                        <a:buNone/>
                      </a:pPr>
                      <a:r>
                        <a:rPr b="1" i="0" lang="en-US" sz="10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    GUI 구현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9144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Malgun Gothic"/>
                        <a:buNone/>
                      </a:pPr>
                      <a:r>
                        <a:rPr i="0" lang="en-US" sz="8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8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i="0" lang="en-US" sz="9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9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i="0" lang="en-US" sz="9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9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i="0" lang="en-US" sz="9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9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i="0" lang="en-US" sz="9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9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i="0" lang="en-US" sz="9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9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i="0" lang="en-US" sz="9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9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i="0" lang="en-US" sz="9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9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i="0" lang="en-US" sz="9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9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i="0" lang="en-US" sz="9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9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i="0" lang="en-US" sz="9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9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2743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rPr i="0" lang="en-US" sz="800" u="none" cap="none" strike="noStrike">
                          <a:solidFill>
                            <a:schemeClr val="dk1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    </a:t>
                      </a:r>
                      <a:r>
                        <a:rPr i="0" lang="en-US" sz="8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시스템 페이지 구성</a:t>
                      </a:r>
                      <a:endParaRPr i="0" sz="8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6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Malgun Gothic"/>
                        <a:buNone/>
                      </a:pPr>
                      <a:r>
                        <a:rPr i="0" lang="en-US" sz="8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정한수</a:t>
                      </a:r>
                      <a:endParaRPr i="0" sz="8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C8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C8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743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i="0" lang="en-US" sz="8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    정보 입력 창 구현</a:t>
                      </a:r>
                      <a:endParaRPr i="0" sz="8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C8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C8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743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i="0" lang="en-US" sz="8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    정보 제공 창 구현</a:t>
                      </a:r>
                      <a:endParaRPr i="0" sz="8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C8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C8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743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i="0" lang="en-US" sz="8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    사용자 위치 기준 최단 거리 충전소 위치 제공</a:t>
                      </a:r>
                      <a:endParaRPr i="0" sz="8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C8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C8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743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rPr i="0" lang="en-US" sz="800" u="none" cap="none" strike="noStrike">
                          <a:solidFill>
                            <a:schemeClr val="dk1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    해당 지역 충전소 수 제공</a:t>
                      </a:r>
                      <a:endParaRPr i="0" sz="800" u="none" cap="none" strike="noStrike">
                        <a:solidFill>
                          <a:schemeClr val="dk1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C8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C8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743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rPr i="0" lang="en-US" sz="800" u="none" cap="none" strike="noStrike">
                          <a:solidFill>
                            <a:schemeClr val="dk1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    해당 지역 전기차 현황 제공</a:t>
                      </a:r>
                      <a:endParaRPr i="0" sz="800" u="none" cap="none" strike="noStrike">
                        <a:solidFill>
                          <a:schemeClr val="dk1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C8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C8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74325">
                <a:tc gridSpan="2"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Malgun Gothic"/>
                        <a:buNone/>
                      </a:pPr>
                      <a:r>
                        <a:rPr b="1" i="0" lang="en-US" sz="10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    시스템 연동테스트</a:t>
                      </a:r>
                      <a:endParaRPr b="1" i="0" sz="10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9144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Malgun Gothic"/>
                        <a:buNone/>
                      </a:pPr>
                      <a:r>
                        <a:rPr i="0" lang="en-US" sz="8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8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i="0" lang="en-US" sz="9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9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i="0" lang="en-US" sz="9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9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i="0" lang="en-US" sz="9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9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i="0" lang="en-US" sz="9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9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i="0" lang="en-US" sz="9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9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i="0" lang="en-US" sz="9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9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i="0" lang="en-US" sz="9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9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i="0" lang="en-US" sz="9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9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i="0" lang="en-US" sz="9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9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i="0" lang="en-US" sz="9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9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2B2B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2743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Malgun Gothic"/>
                        <a:buNone/>
                      </a:pPr>
                      <a:r>
                        <a:rPr i="0" lang="en-US" sz="8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    주소 기반 서비스 테스트</a:t>
                      </a:r>
                      <a:endParaRPr i="0" sz="8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Malgun Gothic"/>
                        <a:buNone/>
                      </a:pPr>
                      <a:r>
                        <a:rPr i="0" lang="en-US" sz="8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정한수</a:t>
                      </a:r>
                      <a:endParaRPr i="0" sz="8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i="0" lang="en-US" sz="9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9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i="0" lang="en-US" sz="9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9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i="0" lang="en-US" sz="9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9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i="0" lang="en-US" sz="9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9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i="0" lang="en-US" sz="9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9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i="0" lang="en-US" sz="9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9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i="0" lang="en-US" sz="9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9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i="0" lang="en-US" sz="900" u="none" cap="none" strike="noStrike">
                          <a:solidFill>
                            <a:srgbClr val="000000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　</a:t>
                      </a:r>
                      <a:endParaRPr i="0" sz="900" u="none" cap="none" strike="noStrike">
                        <a:solidFill>
                          <a:srgbClr val="000000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C8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i="0" sz="1400" u="none" cap="none" strike="noStrike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80808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오피스 테마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Bang Yeong-chan</dc:creator>
</cp:coreProperties>
</file>